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1"/>
  </p:sldMasterIdLst>
  <p:notesMasterIdLst>
    <p:notesMasterId r:id="rId31"/>
  </p:notesMasterIdLst>
  <p:sldIdLst>
    <p:sldId id="256" r:id="rId2"/>
    <p:sldId id="293" r:id="rId3"/>
    <p:sldId id="294" r:id="rId4"/>
    <p:sldId id="259" r:id="rId5"/>
    <p:sldId id="260" r:id="rId6"/>
    <p:sldId id="262" r:id="rId7"/>
    <p:sldId id="295" r:id="rId8"/>
    <p:sldId id="297" r:id="rId9"/>
    <p:sldId id="287" r:id="rId10"/>
    <p:sldId id="299" r:id="rId11"/>
    <p:sldId id="300" r:id="rId12"/>
    <p:sldId id="290" r:id="rId13"/>
    <p:sldId id="301" r:id="rId14"/>
    <p:sldId id="267" r:id="rId15"/>
    <p:sldId id="302" r:id="rId16"/>
    <p:sldId id="269" r:id="rId17"/>
    <p:sldId id="304" r:id="rId18"/>
    <p:sldId id="303" r:id="rId19"/>
    <p:sldId id="289" r:id="rId20"/>
    <p:sldId id="305" r:id="rId21"/>
    <p:sldId id="270" r:id="rId22"/>
    <p:sldId id="271" r:id="rId23"/>
    <p:sldId id="273" r:id="rId24"/>
    <p:sldId id="275" r:id="rId25"/>
    <p:sldId id="279" r:id="rId26"/>
    <p:sldId id="280" r:id="rId27"/>
    <p:sldId id="306" r:id="rId28"/>
    <p:sldId id="296"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2" d="100"/>
          <a:sy n="82" d="100"/>
        </p:scale>
        <p:origin x="1474" y="62"/>
      </p:cViewPr>
      <p:guideLst>
        <p:guide orient="horz" pos="2160"/>
        <p:guide pos="2880"/>
      </p:guideLst>
    </p:cSldViewPr>
  </p:slideViewPr>
  <p:notesTextViewPr>
    <p:cViewPr>
      <p:scale>
        <a:sx n="1" d="1"/>
        <a:sy n="1" d="1"/>
      </p:scale>
      <p:origin x="0" y="0"/>
    </p:cViewPr>
  </p:notesTextViewPr>
  <p:notesViewPr>
    <p:cSldViewPr snapToGrid="0" showGuides="1">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67791-53CF-4FC4-B8DE-207E9BAE698A}" type="datetimeFigureOut">
              <a:rPr lang="pt-PT" smtClean="0"/>
              <a:t>23/07/2018</a:t>
            </a:fld>
            <a:endParaRPr lang="pt-PT"/>
          </a:p>
        </p:txBody>
      </p:sp>
      <p:sp>
        <p:nvSpPr>
          <p:cNvPr id="4" name="Marcador de Posição da Imagem do Diapositivo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2EF60-B7D5-48FD-8A7F-BC0D2AD5DF66}" type="slidenum">
              <a:rPr lang="pt-PT" smtClean="0"/>
              <a:t>‹nº›</a:t>
            </a:fld>
            <a:endParaRPr lang="pt-PT"/>
          </a:p>
        </p:txBody>
      </p:sp>
    </p:spTree>
    <p:extLst>
      <p:ext uri="{BB962C8B-B14F-4D97-AF65-F5344CB8AC3E}">
        <p14:creationId xmlns:p14="http://schemas.microsoft.com/office/powerpoint/2010/main" val="3216277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9D4EDF51-923B-451F-80E0-7D73B711468D}" type="datetimeFigureOut">
              <a:rPr lang="pt-PT" smtClean="0"/>
              <a:t>23/07/2018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18D98F66-8C19-4B33-BAEA-95C8605606D7}" type="slidenum">
              <a:rPr lang="pt-PT" smtClean="0"/>
              <a:t>‹nº›</a:t>
            </a:fld>
            <a:endParaRPr lang="pt-PT"/>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46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16F88D1C-6EBE-436E-BB7C-03B0092BB68A}" type="datetimeFigureOut">
              <a:rPr lang="pt-PT" smtClean="0"/>
              <a:t>23/07/2018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18D98F66-8C19-4B33-BAEA-95C8605606D7}" type="slidenum">
              <a:rPr lang="pt-PT" smtClean="0"/>
              <a:t>‹nº›</a:t>
            </a:fld>
            <a:endParaRPr lang="pt-PT"/>
          </a:p>
        </p:txBody>
      </p:sp>
    </p:spTree>
    <p:extLst>
      <p:ext uri="{BB962C8B-B14F-4D97-AF65-F5344CB8AC3E}">
        <p14:creationId xmlns:p14="http://schemas.microsoft.com/office/powerpoint/2010/main" val="308861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e Text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16F88D1C-6EBE-436E-BB7C-03B0092BB68A}" type="datetimeFigureOut">
              <a:rPr lang="pt-PT" smtClean="0"/>
              <a:t>23/07/2018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18D98F66-8C19-4B33-BAEA-95C8605606D7}" type="slidenum">
              <a:rPr lang="pt-PT" smtClean="0"/>
              <a:t>‹nº›</a:t>
            </a:fld>
            <a:endParaRPr lang="pt-PT"/>
          </a:p>
        </p:txBody>
      </p:sp>
    </p:spTree>
    <p:extLst>
      <p:ext uri="{BB962C8B-B14F-4D97-AF65-F5344CB8AC3E}">
        <p14:creationId xmlns:p14="http://schemas.microsoft.com/office/powerpoint/2010/main" val="301646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e Objeto">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6ACE09BF-9340-4740-8B4A-13A581146937}"/>
              </a:ext>
            </a:extLst>
          </p:cNvPr>
          <p:cNvSpPr>
            <a:spLocks noGrp="1"/>
          </p:cNvSpPr>
          <p:nvPr>
            <p:ph type="title"/>
          </p:nvPr>
        </p:nvSpPr>
        <p:spPr>
          <a:xfrm>
            <a:off x="0" y="378068"/>
            <a:ext cx="9144000" cy="1325563"/>
          </a:xfrm>
          <a:prstGeom prst="rect">
            <a:avLst/>
          </a:prstGeom>
        </p:spPr>
        <p:txBody>
          <a:bodyPr vert="horz" lIns="91440" tIns="45720" rIns="91440" bIns="45720" rtlCol="0" anchor="ctr">
            <a:normAutofit/>
          </a:bodyPr>
          <a:lstStyle/>
          <a:p>
            <a:r>
              <a:rPr lang="pt-PT" dirty="0"/>
              <a:t>Clique para editar o estilo de título do Modelo Global</a:t>
            </a:r>
            <a:endParaRPr lang="en-US" dirty="0"/>
          </a:p>
        </p:txBody>
      </p:sp>
      <p:sp>
        <p:nvSpPr>
          <p:cNvPr id="11" name="Text Placeholder 2">
            <a:extLst>
              <a:ext uri="{FF2B5EF4-FFF2-40B4-BE49-F238E27FC236}">
                <a16:creationId xmlns:a16="http://schemas.microsoft.com/office/drawing/2014/main" id="{F3C6A5AE-B512-4C48-86E8-92C341D2FFC6}"/>
              </a:ext>
            </a:extLst>
          </p:cNvPr>
          <p:cNvSpPr>
            <a:spLocks noGrp="1"/>
          </p:cNvSpPr>
          <p:nvPr>
            <p:ph idx="1"/>
          </p:nvPr>
        </p:nvSpPr>
        <p:spPr>
          <a:xfrm>
            <a:off x="0" y="1716574"/>
            <a:ext cx="9144000" cy="4639777"/>
          </a:xfrm>
          <a:prstGeom prst="rect">
            <a:avLst/>
          </a:prstGeom>
        </p:spPr>
        <p:txBody>
          <a:bodyPr vert="horz" lIns="91440" tIns="45720" rIns="91440" bIns="45720" rtlCol="0">
            <a:normAutofit/>
          </a:body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12" name="Footer Placeholder 4">
            <a:extLst>
              <a:ext uri="{FF2B5EF4-FFF2-40B4-BE49-F238E27FC236}">
                <a16:creationId xmlns:a16="http://schemas.microsoft.com/office/drawing/2014/main" id="{F84A78D1-26DB-4883-8E72-792518033F03}"/>
              </a:ext>
            </a:extLst>
          </p:cNvPr>
          <p:cNvSpPr>
            <a:spLocks noGrp="1"/>
          </p:cNvSpPr>
          <p:nvPr>
            <p:ph type="ftr" sz="quarter" idx="3"/>
          </p:nvPr>
        </p:nvSpPr>
        <p:spPr>
          <a:xfrm>
            <a:off x="0" y="0"/>
            <a:ext cx="9144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13" name="Slide Number Placeholder 5">
            <a:extLst>
              <a:ext uri="{FF2B5EF4-FFF2-40B4-BE49-F238E27FC236}">
                <a16:creationId xmlns:a16="http://schemas.microsoft.com/office/drawing/2014/main" id="{B62EC126-0797-4BF7-A3F8-27CC870126D3}"/>
              </a:ext>
            </a:extLst>
          </p:cNvPr>
          <p:cNvSpPr>
            <a:spLocks noGrp="1"/>
          </p:cNvSpPr>
          <p:nvPr>
            <p:ph type="sldNum" sz="quarter" idx="4"/>
          </p:nvPr>
        </p:nvSpPr>
        <p:spPr>
          <a:xfrm>
            <a:off x="7086600" y="6356352"/>
            <a:ext cx="2057400" cy="488706"/>
          </a:xfrm>
          <a:prstGeom prst="rect">
            <a:avLst/>
          </a:prstGeom>
        </p:spPr>
        <p:txBody>
          <a:bodyPr vert="horz" lIns="91440" tIns="45720" rIns="91440" bIns="45720" rtlCol="0" anchor="ctr"/>
          <a:lstStyle>
            <a:lvl1pPr algn="r">
              <a:defRPr sz="1200">
                <a:solidFill>
                  <a:schemeClr val="tx1">
                    <a:tint val="75000"/>
                  </a:schemeClr>
                </a:solidFill>
              </a:defRPr>
            </a:lvl1pPr>
          </a:lstStyle>
          <a:p>
            <a:fld id="{18D98F66-8C19-4B33-BAEA-95C8605606D7}" type="slidenum">
              <a:rPr lang="pt-PT" smtClean="0"/>
              <a:t>‹nº›</a:t>
            </a:fld>
            <a:endParaRPr lang="pt-PT"/>
          </a:p>
        </p:txBody>
      </p:sp>
    </p:spTree>
    <p:extLst>
      <p:ext uri="{BB962C8B-B14F-4D97-AF65-F5344CB8AC3E}">
        <p14:creationId xmlns:p14="http://schemas.microsoft.com/office/powerpoint/2010/main" val="207352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squema Personalizado">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604D93CD-34E8-4A21-9010-0DE16AE546BC}"/>
              </a:ext>
            </a:extLst>
          </p:cNvPr>
          <p:cNvSpPr/>
          <p:nvPr userDrawn="1"/>
        </p:nvSpPr>
        <p:spPr>
          <a:xfrm>
            <a:off x="838200" y="1681480"/>
            <a:ext cx="3733800" cy="946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18" name="Retângulo 17">
            <a:extLst>
              <a:ext uri="{FF2B5EF4-FFF2-40B4-BE49-F238E27FC236}">
                <a16:creationId xmlns:a16="http://schemas.microsoft.com/office/drawing/2014/main" id="{29B3940F-B791-4C43-AA20-9B2293B2F355}"/>
              </a:ext>
            </a:extLst>
          </p:cNvPr>
          <p:cNvSpPr/>
          <p:nvPr userDrawn="1"/>
        </p:nvSpPr>
        <p:spPr>
          <a:xfrm>
            <a:off x="114301" y="188156"/>
            <a:ext cx="4396154" cy="1350498"/>
          </a:xfrm>
          <a:prstGeom prst="rect">
            <a:avLst/>
          </a:prstGeom>
          <a:solidFill>
            <a:schemeClr val="accent2"/>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tângulo 6">
            <a:extLst>
              <a:ext uri="{FF2B5EF4-FFF2-40B4-BE49-F238E27FC236}">
                <a16:creationId xmlns:a16="http://schemas.microsoft.com/office/drawing/2014/main" id="{4C2B983A-41F4-4EF6-B109-595A2C8B26B0}"/>
              </a:ext>
            </a:extLst>
          </p:cNvPr>
          <p:cNvSpPr/>
          <p:nvPr userDrawn="1"/>
        </p:nvSpPr>
        <p:spPr>
          <a:xfrm>
            <a:off x="4572000" y="1538654"/>
            <a:ext cx="3947746" cy="40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ítulo 1">
            <a:extLst>
              <a:ext uri="{FF2B5EF4-FFF2-40B4-BE49-F238E27FC236}">
                <a16:creationId xmlns:a16="http://schemas.microsoft.com/office/drawing/2014/main" id="{7B50D438-3238-48C9-BCBB-6E5222C6B31D}"/>
              </a:ext>
            </a:extLst>
          </p:cNvPr>
          <p:cNvSpPr>
            <a:spLocks noGrp="1"/>
          </p:cNvSpPr>
          <p:nvPr>
            <p:ph type="title"/>
          </p:nvPr>
        </p:nvSpPr>
        <p:spPr>
          <a:xfrm>
            <a:off x="114301" y="188155"/>
            <a:ext cx="4396154" cy="1350499"/>
          </a:xfrm>
        </p:spPr>
        <p:txBody>
          <a:bodyPr>
            <a:normAutofit/>
          </a:bodyPr>
          <a:lstStyle>
            <a:lvl1pPr>
              <a:defRPr sz="3500"/>
            </a:lvl1pPr>
          </a:lstStyle>
          <a:p>
            <a:r>
              <a:rPr lang="pt-PT" dirty="0" err="1"/>
              <a:t>Cliqu</a:t>
            </a:r>
            <a:endParaRPr lang="pt-PT" dirty="0"/>
          </a:p>
        </p:txBody>
      </p:sp>
      <p:sp>
        <p:nvSpPr>
          <p:cNvPr id="5" name="Marcador de Posição do Número do Diapositivo 4">
            <a:extLst>
              <a:ext uri="{FF2B5EF4-FFF2-40B4-BE49-F238E27FC236}">
                <a16:creationId xmlns:a16="http://schemas.microsoft.com/office/drawing/2014/main" id="{F041AD76-B23A-4E5D-B4B2-1DAECA4EF01B}"/>
              </a:ext>
            </a:extLst>
          </p:cNvPr>
          <p:cNvSpPr>
            <a:spLocks noGrp="1"/>
          </p:cNvSpPr>
          <p:nvPr>
            <p:ph type="sldNum" sz="quarter" idx="12"/>
          </p:nvPr>
        </p:nvSpPr>
        <p:spPr>
          <a:xfrm>
            <a:off x="0" y="6440184"/>
            <a:ext cx="984019" cy="365125"/>
          </a:xfrm>
        </p:spPr>
        <p:txBody>
          <a:bodyPr/>
          <a:lstStyle/>
          <a:p>
            <a:fld id="{18D98F66-8C19-4B33-BAEA-95C8605606D7}" type="slidenum">
              <a:rPr lang="pt-PT" smtClean="0"/>
              <a:t>‹nº›</a:t>
            </a:fld>
            <a:endParaRPr lang="pt-PT"/>
          </a:p>
        </p:txBody>
      </p:sp>
      <p:sp>
        <p:nvSpPr>
          <p:cNvPr id="16" name="CaixaDeTexto 15">
            <a:extLst>
              <a:ext uri="{FF2B5EF4-FFF2-40B4-BE49-F238E27FC236}">
                <a16:creationId xmlns:a16="http://schemas.microsoft.com/office/drawing/2014/main" id="{E9872A4B-4320-4B98-8424-CA928F754A7A}"/>
              </a:ext>
            </a:extLst>
          </p:cNvPr>
          <p:cNvSpPr txBox="1"/>
          <p:nvPr userDrawn="1"/>
        </p:nvSpPr>
        <p:spPr>
          <a:xfrm>
            <a:off x="162561" y="1828800"/>
            <a:ext cx="4347894" cy="430887"/>
          </a:xfrm>
          <a:prstGeom prst="rect">
            <a:avLst/>
          </a:prstGeom>
          <a:noFill/>
        </p:spPr>
        <p:txBody>
          <a:bodyPr wrap="square" rtlCol="0">
            <a:spAutoFit/>
          </a:bodyPr>
          <a:lstStyle/>
          <a:p>
            <a:endParaRPr lang="pt-PT" sz="2200" dirty="0"/>
          </a:p>
        </p:txBody>
      </p:sp>
      <p:sp>
        <p:nvSpPr>
          <p:cNvPr id="17" name="Retângulo 16">
            <a:extLst>
              <a:ext uri="{FF2B5EF4-FFF2-40B4-BE49-F238E27FC236}">
                <a16:creationId xmlns:a16="http://schemas.microsoft.com/office/drawing/2014/main" id="{A30DB7C6-F679-4B14-8EF0-A82A314E1B9E}"/>
              </a:ext>
            </a:extLst>
          </p:cNvPr>
          <p:cNvSpPr/>
          <p:nvPr userDrawn="1"/>
        </p:nvSpPr>
        <p:spPr>
          <a:xfrm>
            <a:off x="0" y="6286500"/>
            <a:ext cx="9144000" cy="5714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cxnSp>
        <p:nvCxnSpPr>
          <p:cNvPr id="21" name="Conexão reta 20">
            <a:extLst>
              <a:ext uri="{FF2B5EF4-FFF2-40B4-BE49-F238E27FC236}">
                <a16:creationId xmlns:a16="http://schemas.microsoft.com/office/drawing/2014/main" id="{0E405E50-A4F3-41A5-B237-2D6B8190142F}"/>
              </a:ext>
            </a:extLst>
          </p:cNvPr>
          <p:cNvCxnSpPr>
            <a:cxnSpLocks/>
            <a:endCxn id="17" idx="2"/>
          </p:cNvCxnSpPr>
          <p:nvPr userDrawn="1"/>
        </p:nvCxnSpPr>
        <p:spPr>
          <a:xfrm>
            <a:off x="4572000" y="0"/>
            <a:ext cx="0" cy="685797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36E27F8F-5F1A-4158-9EC4-0F39028A0193}"/>
              </a:ext>
            </a:extLst>
          </p:cNvPr>
          <p:cNvSpPr txBox="1">
            <a:spLocks/>
          </p:cNvSpPr>
          <p:nvPr userDrawn="1"/>
        </p:nvSpPr>
        <p:spPr>
          <a:xfrm>
            <a:off x="162561" y="1776134"/>
            <a:ext cx="4189608" cy="482695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endParaRPr lang="en-US" sz="2200" dirty="0"/>
          </a:p>
        </p:txBody>
      </p:sp>
    </p:spTree>
    <p:extLst>
      <p:ext uri="{BB962C8B-B14F-4D97-AF65-F5344CB8AC3E}">
        <p14:creationId xmlns:p14="http://schemas.microsoft.com/office/powerpoint/2010/main" val="3008320389"/>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bg>
      <p:bgPr>
        <a:solidFill>
          <a:schemeClr val="bg1"/>
        </a:solidFill>
        <a:effectLst/>
      </p:bgPr>
    </p:bg>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3350D64A-2DA7-4B15-B2FD-DC986F3E44D1}"/>
              </a:ext>
            </a:extLst>
          </p:cNvPr>
          <p:cNvSpPr/>
          <p:nvPr userDrawn="1"/>
        </p:nvSpPr>
        <p:spPr>
          <a:xfrm>
            <a:off x="822961" y="1661746"/>
            <a:ext cx="7586402" cy="1230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2" name="Title 1"/>
          <p:cNvSpPr>
            <a:spLocks noGrp="1"/>
          </p:cNvSpPr>
          <p:nvPr>
            <p:ph type="title"/>
          </p:nvPr>
        </p:nvSpPr>
        <p:spPr>
          <a:xfrm>
            <a:off x="0" y="0"/>
            <a:ext cx="9144000" cy="1145080"/>
          </a:xfrm>
        </p:spPr>
        <p:txBody>
          <a:bodyPr>
            <a:normAutofit/>
          </a:bodyPr>
          <a:lstStyle>
            <a:lvl1pPr>
              <a:defRPr sz="3500"/>
            </a:lvl1pPr>
          </a:lstStyle>
          <a:p>
            <a:r>
              <a:rPr lang="pt-PT" dirty="0"/>
              <a:t>Clique para editar o estilo de título do Modelo Global</a:t>
            </a:r>
            <a:endParaRPr lang="en-US" dirty="0"/>
          </a:p>
        </p:txBody>
      </p:sp>
      <p:sp>
        <p:nvSpPr>
          <p:cNvPr id="3" name="Content Placeholder 2"/>
          <p:cNvSpPr>
            <a:spLocks noGrp="1"/>
          </p:cNvSpPr>
          <p:nvPr>
            <p:ph idx="1"/>
          </p:nvPr>
        </p:nvSpPr>
        <p:spPr>
          <a:xfrm>
            <a:off x="87923" y="1274404"/>
            <a:ext cx="8994531" cy="5056058"/>
          </a:xfrm>
        </p:spPr>
        <p:txBody>
          <a:body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4" name="Date Placeholder 3"/>
          <p:cNvSpPr>
            <a:spLocks noGrp="1"/>
          </p:cNvSpPr>
          <p:nvPr>
            <p:ph type="dt" sz="half" idx="10"/>
          </p:nvPr>
        </p:nvSpPr>
        <p:spPr/>
        <p:txBody>
          <a:bodyPr/>
          <a:lstStyle/>
          <a:p>
            <a:fld id="{16F88D1C-6EBE-436E-BB7C-03B0092BB68A}" type="datetimeFigureOut">
              <a:rPr lang="pt-PT" smtClean="0"/>
              <a:t>23/07/2018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18D98F66-8C19-4B33-BAEA-95C8605606D7}" type="slidenum">
              <a:rPr lang="pt-PT" smtClean="0"/>
              <a:t>‹nº›</a:t>
            </a:fld>
            <a:endParaRPr lang="pt-PT"/>
          </a:p>
        </p:txBody>
      </p:sp>
    </p:spTree>
    <p:extLst>
      <p:ext uri="{BB962C8B-B14F-4D97-AF65-F5344CB8AC3E}">
        <p14:creationId xmlns:p14="http://schemas.microsoft.com/office/powerpoint/2010/main" val="2789710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c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16F88D1C-6EBE-436E-BB7C-03B0092BB68A}" type="datetimeFigureOut">
              <a:rPr lang="pt-PT" smtClean="0"/>
              <a:t>23/07/2018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18D98F66-8C19-4B33-BAEA-95C8605606D7}" type="slidenum">
              <a:rPr lang="pt-PT" smtClean="0"/>
              <a:t>‹nº›</a:t>
            </a:fld>
            <a:endParaRPr lang="pt-PT"/>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693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16F88D1C-6EBE-436E-BB7C-03B0092BB68A}" type="datetimeFigureOut">
              <a:rPr lang="pt-PT" smtClean="0"/>
              <a:t>23/07/2018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18D98F66-8C19-4B33-BAEA-95C8605606D7}" type="slidenum">
              <a:rPr lang="pt-PT" smtClean="0"/>
              <a:t>‹nº›</a:t>
            </a:fld>
            <a:endParaRPr lang="pt-PT"/>
          </a:p>
        </p:txBody>
      </p:sp>
    </p:spTree>
    <p:extLst>
      <p:ext uri="{BB962C8B-B14F-4D97-AF65-F5344CB8AC3E}">
        <p14:creationId xmlns:p14="http://schemas.microsoft.com/office/powerpoint/2010/main" val="2334975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822960" y="2582334"/>
            <a:ext cx="3703320" cy="3286760"/>
          </a:xfrm>
        </p:spPr>
        <p:txBody>
          <a:bodyPr/>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Content Placeholder 5"/>
          <p:cNvSpPr>
            <a:spLocks noGrp="1"/>
          </p:cNvSpPr>
          <p:nvPr>
            <p:ph sz="quarter" idx="4"/>
          </p:nvPr>
        </p:nvSpPr>
        <p:spPr>
          <a:xfrm>
            <a:off x="4663440" y="2582334"/>
            <a:ext cx="3703320" cy="3286760"/>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16F88D1C-6EBE-436E-BB7C-03B0092BB68A}" type="datetimeFigureOut">
              <a:rPr lang="pt-PT" smtClean="0"/>
              <a:t>23/07/2018</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18D98F66-8C19-4B33-BAEA-95C8605606D7}" type="slidenum">
              <a:rPr lang="pt-PT" smtClean="0"/>
              <a:t>‹nº›</a:t>
            </a:fld>
            <a:endParaRPr lang="pt-PT"/>
          </a:p>
        </p:txBody>
      </p:sp>
    </p:spTree>
    <p:extLst>
      <p:ext uri="{BB962C8B-B14F-4D97-AF65-F5344CB8AC3E}">
        <p14:creationId xmlns:p14="http://schemas.microsoft.com/office/powerpoint/2010/main" val="994084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16F88D1C-6EBE-436E-BB7C-03B0092BB68A}" type="datetimeFigureOut">
              <a:rPr lang="pt-PT" smtClean="0"/>
              <a:t>23/07/2018</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18D98F66-8C19-4B33-BAEA-95C8605606D7}" type="slidenum">
              <a:rPr lang="pt-PT" smtClean="0"/>
              <a:t>‹nº›</a:t>
            </a:fld>
            <a:endParaRPr lang="pt-PT"/>
          </a:p>
        </p:txBody>
      </p:sp>
    </p:spTree>
    <p:extLst>
      <p:ext uri="{BB962C8B-B14F-4D97-AF65-F5344CB8AC3E}">
        <p14:creationId xmlns:p14="http://schemas.microsoft.com/office/powerpoint/2010/main" val="2710636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6F88D1C-6EBE-436E-BB7C-03B0092BB68A}" type="datetimeFigureOut">
              <a:rPr lang="pt-PT" smtClean="0"/>
              <a:t>23/07/2018</a:t>
            </a:fld>
            <a:endParaRPr lang="pt-P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PT"/>
          </a:p>
        </p:txBody>
      </p:sp>
      <p:sp>
        <p:nvSpPr>
          <p:cNvPr id="9" name="Slide Number Placeholder 8"/>
          <p:cNvSpPr>
            <a:spLocks noGrp="1"/>
          </p:cNvSpPr>
          <p:nvPr>
            <p:ph type="sldNum" sz="quarter" idx="12"/>
          </p:nvPr>
        </p:nvSpPr>
        <p:spPr/>
        <p:txBody>
          <a:bodyPr/>
          <a:lstStyle/>
          <a:p>
            <a:fld id="{18D98F66-8C19-4B33-BAEA-95C8605606D7}" type="slidenum">
              <a:rPr lang="pt-PT" smtClean="0"/>
              <a:t>‹nº›</a:t>
            </a:fld>
            <a:endParaRPr lang="pt-PT"/>
          </a:p>
        </p:txBody>
      </p:sp>
    </p:spTree>
    <p:extLst>
      <p:ext uri="{BB962C8B-B14F-4D97-AF65-F5344CB8AC3E}">
        <p14:creationId xmlns:p14="http://schemas.microsoft.com/office/powerpoint/2010/main" val="1188397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pt-PT"/>
              <a:t>Clique para editar o estilo de título do Modelo Global</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6F88D1C-6EBE-436E-BB7C-03B0092BB68A}" type="datetimeFigureOut">
              <a:rPr lang="pt-PT" smtClean="0"/>
              <a:t>23/07/2018</a:t>
            </a:fld>
            <a:endParaRPr lang="pt-PT"/>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pt-P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8D98F66-8C19-4B33-BAEA-95C8605606D7}" type="slidenum">
              <a:rPr lang="pt-PT" smtClean="0"/>
              <a:t>‹nº›</a:t>
            </a:fld>
            <a:endParaRPr lang="pt-PT"/>
          </a:p>
        </p:txBody>
      </p:sp>
    </p:spTree>
    <p:extLst>
      <p:ext uri="{BB962C8B-B14F-4D97-AF65-F5344CB8AC3E}">
        <p14:creationId xmlns:p14="http://schemas.microsoft.com/office/powerpoint/2010/main" val="1357472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16F88D1C-6EBE-436E-BB7C-03B0092BB68A}" type="datetimeFigureOut">
              <a:rPr lang="pt-PT" smtClean="0"/>
              <a:t>23/07/2018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18D98F66-8C19-4B33-BAEA-95C8605606D7}" type="slidenum">
              <a:rPr lang="pt-PT" smtClean="0"/>
              <a:t>‹nº›</a:t>
            </a:fld>
            <a:endParaRPr lang="pt-PT"/>
          </a:p>
        </p:txBody>
      </p:sp>
    </p:spTree>
    <p:extLst>
      <p:ext uri="{BB962C8B-B14F-4D97-AF65-F5344CB8AC3E}">
        <p14:creationId xmlns:p14="http://schemas.microsoft.com/office/powerpoint/2010/main" val="2391890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16F88D1C-6EBE-436E-BB7C-03B0092BB68A}" type="datetimeFigureOut">
              <a:rPr lang="pt-PT" smtClean="0"/>
              <a:t>23/07/2018</a:t>
            </a:fld>
            <a:endParaRPr lang="pt-PT"/>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PT"/>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8D98F66-8C19-4B33-BAEA-95C8605606D7}" type="slidenum">
              <a:rPr lang="pt-PT" smtClean="0"/>
              <a:t>‹nº›</a:t>
            </a:fld>
            <a:endParaRPr lang="pt-PT"/>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6540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DBAAA3-5DCD-4347-AF42-3D3C0138EDFE}"/>
              </a:ext>
            </a:extLst>
          </p:cNvPr>
          <p:cNvSpPr>
            <a:spLocks noGrp="1"/>
          </p:cNvSpPr>
          <p:nvPr>
            <p:ph type="ctrTitle"/>
          </p:nvPr>
        </p:nvSpPr>
        <p:spPr>
          <a:xfrm>
            <a:off x="503853" y="2237168"/>
            <a:ext cx="8257592" cy="2129699"/>
          </a:xfrm>
        </p:spPr>
        <p:txBody>
          <a:bodyPr>
            <a:normAutofit/>
          </a:bodyPr>
          <a:lstStyle/>
          <a:p>
            <a:r>
              <a:rPr lang="en-US" sz="4500" dirty="0"/>
              <a:t>Phenomenology of the minimal </a:t>
            </a:r>
            <a:br>
              <a:rPr lang="en-US" sz="4500" dirty="0"/>
            </a:br>
            <a:r>
              <a:rPr lang="en-US" sz="4500" dirty="0"/>
              <a:t>B - L extension of the Standard Model</a:t>
            </a:r>
            <a:endParaRPr lang="pt-PT" sz="4500" dirty="0"/>
          </a:p>
        </p:txBody>
      </p:sp>
      <p:sp>
        <p:nvSpPr>
          <p:cNvPr id="3" name="Subtítulo 2">
            <a:extLst>
              <a:ext uri="{FF2B5EF4-FFF2-40B4-BE49-F238E27FC236}">
                <a16:creationId xmlns:a16="http://schemas.microsoft.com/office/drawing/2014/main" id="{3B70F3D5-A842-48FF-A110-1F1E32145B81}"/>
              </a:ext>
            </a:extLst>
          </p:cNvPr>
          <p:cNvSpPr>
            <a:spLocks noGrp="1"/>
          </p:cNvSpPr>
          <p:nvPr>
            <p:ph type="subTitle" idx="1"/>
          </p:nvPr>
        </p:nvSpPr>
        <p:spPr>
          <a:xfrm>
            <a:off x="1143000" y="4373823"/>
            <a:ext cx="4963538" cy="911117"/>
          </a:xfrm>
        </p:spPr>
        <p:txBody>
          <a:bodyPr>
            <a:normAutofit/>
          </a:bodyPr>
          <a:lstStyle/>
          <a:p>
            <a:pPr algn="l"/>
            <a:r>
              <a:rPr lang="pt-PT" sz="1700" dirty="0"/>
              <a:t>João Pedro Dias Rodrigues</a:t>
            </a:r>
          </a:p>
          <a:p>
            <a:pPr algn="l"/>
            <a:r>
              <a:rPr lang="pt-PT" sz="1700" dirty="0"/>
              <a:t>António Morais  </a:t>
            </a:r>
          </a:p>
        </p:txBody>
      </p:sp>
      <p:pic>
        <p:nvPicPr>
          <p:cNvPr id="7" name="Picture 2" descr="Related image">
            <a:extLst>
              <a:ext uri="{FF2B5EF4-FFF2-40B4-BE49-F238E27FC236}">
                <a16:creationId xmlns:a16="http://schemas.microsoft.com/office/drawing/2014/main" id="{D91FE530-AC28-4A6E-AABF-ECF735701142}"/>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2948473" cy="223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077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47CB7-2EA6-47B0-BB78-7BE0A56023B0}"/>
              </a:ext>
            </a:extLst>
          </p:cNvPr>
          <p:cNvSpPr>
            <a:spLocks noGrp="1"/>
          </p:cNvSpPr>
          <p:nvPr>
            <p:ph type="title"/>
          </p:nvPr>
        </p:nvSpPr>
        <p:spPr/>
        <p:txBody>
          <a:bodyPr>
            <a:noAutofit/>
          </a:bodyPr>
          <a:lstStyle/>
          <a:p>
            <a:r>
              <a:rPr lang="pt-PT" sz="3100" dirty="0"/>
              <a:t>3.1 - Geração de massa para bosões no modelo padrão</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AC0C7C03-694D-4C6B-BCF6-3CCBBA46971F}"/>
                  </a:ext>
                </a:extLst>
              </p:cNvPr>
              <p:cNvSpPr>
                <a:spLocks noGrp="1"/>
              </p:cNvSpPr>
              <p:nvPr>
                <p:ph idx="1"/>
              </p:nvPr>
            </p:nvSpPr>
            <p:spPr/>
            <p:txBody>
              <a:bodyPr>
                <a:noAutofit/>
              </a:bodyPr>
              <a:lstStyle/>
              <a:p>
                <a:pPr marL="0" indent="0">
                  <a:buNone/>
                </a:pPr>
                <a:r>
                  <a:rPr lang="pt-PT" sz="2000" dirty="0">
                    <a:solidFill>
                      <a:schemeClr val="tx1"/>
                    </a:solidFill>
                  </a:rPr>
                  <a:t>Os sectores escalar e de </a:t>
                </a:r>
                <a:r>
                  <a:rPr lang="pt-PT" sz="2000" dirty="0" err="1">
                    <a:solidFill>
                      <a:schemeClr val="tx1"/>
                    </a:solidFill>
                  </a:rPr>
                  <a:t>Gauge</a:t>
                </a:r>
                <a:r>
                  <a:rPr lang="pt-PT" sz="2000" dirty="0">
                    <a:solidFill>
                      <a:schemeClr val="tx1"/>
                    </a:solidFill>
                  </a:rPr>
                  <a:t> do modelo padrão são,</a:t>
                </a:r>
              </a:p>
              <a:p>
                <a:pPr marL="0" indent="0">
                  <a:buNone/>
                </a:pPr>
                <a14:m>
                  <m:oMathPara xmlns:m="http://schemas.openxmlformats.org/officeDocument/2006/math">
                    <m:oMathParaPr>
                      <m:jc m:val="centerGroup"/>
                    </m:oMathParaPr>
                    <m:oMath xmlns:m="http://schemas.openxmlformats.org/officeDocument/2006/math">
                      <m:r>
                        <a:rPr lang="pt-PT" sz="2000" i="1">
                          <a:solidFill>
                            <a:schemeClr val="tx1"/>
                          </a:solidFill>
                          <a:latin typeface="Cambria Math" panose="02040503050406030204" pitchFamily="18" charset="0"/>
                        </a:rPr>
                        <m:t>ℒ</m:t>
                      </m:r>
                      <m:r>
                        <a:rPr lang="pt-PT" sz="2000" i="1">
                          <a:solidFill>
                            <a:schemeClr val="tx1"/>
                          </a:solidFill>
                          <a:latin typeface="Cambria Math" panose="02040503050406030204" pitchFamily="18" charset="0"/>
                        </a:rPr>
                        <m:t> </m:t>
                      </m:r>
                      <m:r>
                        <a:rPr lang="pt-PT" sz="2000">
                          <a:solidFill>
                            <a:schemeClr val="tx1"/>
                          </a:solidFill>
                          <a:latin typeface="Cambria Math" panose="02040503050406030204" pitchFamily="18" charset="0"/>
                        </a:rPr>
                        <m:t>=</m:t>
                      </m:r>
                      <m:sSup>
                        <m:sSupPr>
                          <m:ctrlPr>
                            <a:rPr lang="pt-PT" sz="2000" i="1">
                              <a:solidFill>
                                <a:schemeClr val="tx1"/>
                              </a:solidFill>
                              <a:latin typeface="Cambria Math" panose="02040503050406030204" pitchFamily="18" charset="0"/>
                            </a:rPr>
                          </m:ctrlPr>
                        </m:sSupPr>
                        <m:e>
                          <m:d>
                            <m:dPr>
                              <m:ctrlPr>
                                <a:rPr lang="pt-PT" sz="2000" i="1">
                                  <a:solidFill>
                                    <a:schemeClr val="tx1"/>
                                  </a:solidFill>
                                  <a:latin typeface="Cambria Math" panose="02040503050406030204" pitchFamily="18" charset="0"/>
                                </a:rPr>
                              </m:ctrlPr>
                            </m:dPr>
                            <m:e>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D</m:t>
                                  </m:r>
                                </m:e>
                                <m:sub>
                                  <m:r>
                                    <m:rPr>
                                      <m:sty m:val="p"/>
                                    </m:rPr>
                                    <a:rPr lang="pt-PT" sz="2000">
                                      <a:solidFill>
                                        <a:schemeClr val="tx1"/>
                                      </a:solidFill>
                                      <a:latin typeface="Cambria Math" panose="02040503050406030204" pitchFamily="18" charset="0"/>
                                    </a:rPr>
                                    <m:t>μ</m:t>
                                  </m:r>
                                </m:sub>
                              </m:sSub>
                              <m:r>
                                <m:rPr>
                                  <m:sty m:val="p"/>
                                </m:rPr>
                                <a:rPr lang="pt-PT" sz="2000">
                                  <a:solidFill>
                                    <a:schemeClr val="tx1"/>
                                  </a:solidFill>
                                  <a:latin typeface="Cambria Math" panose="02040503050406030204" pitchFamily="18" charset="0"/>
                                </a:rPr>
                                <m:t>H</m:t>
                              </m:r>
                            </m:e>
                          </m:d>
                        </m:e>
                        <m:sup>
                          <m:r>
                            <a:rPr lang="pt-PT" sz="2000" i="1">
                              <a:solidFill>
                                <a:schemeClr val="tx1"/>
                              </a:solidFill>
                              <a:latin typeface="Cambria Math" panose="02040503050406030204" pitchFamily="18" charset="0"/>
                              <a:ea typeface="Cambria Math" panose="02040503050406030204" pitchFamily="18" charset="0"/>
                            </a:rPr>
                            <m:t>†</m:t>
                          </m:r>
                        </m:sup>
                      </m:sSup>
                      <m:d>
                        <m:dPr>
                          <m:ctrlPr>
                            <a:rPr lang="pt-PT" sz="2000" i="1">
                              <a:solidFill>
                                <a:schemeClr val="tx1"/>
                              </a:solidFill>
                              <a:latin typeface="Cambria Math" panose="02040503050406030204" pitchFamily="18" charset="0"/>
                            </a:rPr>
                          </m:ctrlPr>
                        </m:dPr>
                        <m:e>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D</m:t>
                              </m:r>
                            </m:e>
                            <m:sub>
                              <m:r>
                                <m:rPr>
                                  <m:sty m:val="p"/>
                                </m:rPr>
                                <a:rPr lang="pt-PT" sz="2000">
                                  <a:solidFill>
                                    <a:schemeClr val="tx1"/>
                                  </a:solidFill>
                                  <a:latin typeface="Cambria Math" panose="02040503050406030204" pitchFamily="18" charset="0"/>
                                </a:rPr>
                                <m:t>μ</m:t>
                              </m:r>
                            </m:sub>
                          </m:sSub>
                          <m:r>
                            <m:rPr>
                              <m:sty m:val="p"/>
                            </m:rPr>
                            <a:rPr lang="pt-PT" sz="2000">
                              <a:solidFill>
                                <a:schemeClr val="tx1"/>
                              </a:solidFill>
                              <a:latin typeface="Cambria Math" panose="02040503050406030204" pitchFamily="18" charset="0"/>
                            </a:rPr>
                            <m:t>H</m:t>
                          </m:r>
                        </m:e>
                      </m:d>
                      <m:r>
                        <a:rPr lang="pt-PT" sz="2000" i="1">
                          <a:solidFill>
                            <a:schemeClr val="tx1"/>
                          </a:solidFill>
                          <a:latin typeface="Cambria Math" panose="02040503050406030204" pitchFamily="18" charset="0"/>
                        </a:rPr>
                        <m:t>−</m:t>
                      </m:r>
                      <m:r>
                        <m:rPr>
                          <m:sty m:val="p"/>
                        </m:rPr>
                        <a:rPr lang="pt-PT" sz="2000">
                          <a:solidFill>
                            <a:schemeClr val="tx1"/>
                          </a:solidFill>
                          <a:latin typeface="Cambria Math" panose="02040503050406030204" pitchFamily="18" charset="0"/>
                        </a:rPr>
                        <m:t>V</m:t>
                      </m:r>
                      <m:d>
                        <m:dPr>
                          <m:ctrlPr>
                            <a:rPr lang="pt-PT" sz="2000" i="1">
                              <a:solidFill>
                                <a:schemeClr val="tx1"/>
                              </a:solidFill>
                              <a:latin typeface="Cambria Math" panose="02040503050406030204" pitchFamily="18" charset="0"/>
                            </a:rPr>
                          </m:ctrlPr>
                        </m:dPr>
                        <m:e>
                          <m:r>
                            <m:rPr>
                              <m:sty m:val="p"/>
                            </m:rPr>
                            <a:rPr lang="pt-PT" sz="2000">
                              <a:solidFill>
                                <a:schemeClr val="tx1"/>
                              </a:solidFill>
                              <a:latin typeface="Cambria Math" panose="02040503050406030204" pitchFamily="18" charset="0"/>
                            </a:rPr>
                            <m:t>H</m:t>
                          </m:r>
                          <m:sSup>
                            <m:sSupPr>
                              <m:ctrlPr>
                                <a:rPr lang="pt-PT" sz="2000" i="1">
                                  <a:solidFill>
                                    <a:schemeClr val="tx1"/>
                                  </a:solidFill>
                                  <a:latin typeface="Cambria Math" panose="02040503050406030204" pitchFamily="18" charset="0"/>
                                </a:rPr>
                              </m:ctrlPr>
                            </m:sSupPr>
                            <m:e>
                              <m:r>
                                <m:rPr>
                                  <m:sty m:val="p"/>
                                </m:rPr>
                                <a:rPr lang="pt-PT" sz="2000">
                                  <a:solidFill>
                                    <a:schemeClr val="tx1"/>
                                  </a:solidFill>
                                  <a:latin typeface="Cambria Math" panose="02040503050406030204" pitchFamily="18" charset="0"/>
                                </a:rPr>
                                <m:t>H</m:t>
                              </m:r>
                            </m:e>
                            <m:sup>
                              <m:r>
                                <a:rPr lang="pt-PT" sz="2000" i="1">
                                  <a:solidFill>
                                    <a:schemeClr val="tx1"/>
                                  </a:solidFill>
                                  <a:latin typeface="Cambria Math" panose="02040503050406030204" pitchFamily="18" charset="0"/>
                                  <a:ea typeface="Cambria Math" panose="02040503050406030204" pitchFamily="18" charset="0"/>
                                </a:rPr>
                                <m:t>†</m:t>
                              </m:r>
                            </m:sup>
                          </m:sSup>
                        </m:e>
                      </m:d>
                      <m:r>
                        <a:rPr lang="pt-PT" sz="2000" i="1">
                          <a:solidFill>
                            <a:schemeClr val="tx1"/>
                          </a:solidFill>
                          <a:latin typeface="Cambria Math" panose="02040503050406030204" pitchFamily="18" charset="0"/>
                        </a:rPr>
                        <m:t>−</m:t>
                      </m:r>
                      <m:f>
                        <m:fPr>
                          <m:ctrlPr>
                            <a:rPr lang="pt-PT" sz="2000" i="1">
                              <a:solidFill>
                                <a:schemeClr val="tx1"/>
                              </a:solidFill>
                              <a:latin typeface="Cambria Math" panose="02040503050406030204" pitchFamily="18" charset="0"/>
                            </a:rPr>
                          </m:ctrlPr>
                        </m:fPr>
                        <m:num>
                          <m:r>
                            <a:rPr lang="pt-PT" sz="2000">
                              <a:solidFill>
                                <a:schemeClr val="tx1"/>
                              </a:solidFill>
                              <a:latin typeface="Cambria Math" panose="02040503050406030204" pitchFamily="18" charset="0"/>
                            </a:rPr>
                            <m:t>1</m:t>
                          </m:r>
                        </m:num>
                        <m:den>
                          <m:r>
                            <a:rPr lang="pt-PT" sz="2000">
                              <a:solidFill>
                                <a:schemeClr val="tx1"/>
                              </a:solidFill>
                              <a:latin typeface="Cambria Math" panose="02040503050406030204" pitchFamily="18" charset="0"/>
                            </a:rPr>
                            <m:t>4</m:t>
                          </m:r>
                        </m:den>
                      </m:f>
                      <m:sSubSup>
                        <m:sSubSupPr>
                          <m:ctrlPr>
                            <a:rPr lang="pt-PT" sz="2000" i="1">
                              <a:solidFill>
                                <a:schemeClr val="tx1"/>
                              </a:solidFill>
                              <a:latin typeface="Cambria Math" panose="02040503050406030204" pitchFamily="18" charset="0"/>
                            </a:rPr>
                          </m:ctrlPr>
                        </m:sSubSupPr>
                        <m:e>
                          <m:r>
                            <m:rPr>
                              <m:sty m:val="p"/>
                            </m:rPr>
                            <a:rPr lang="pt-PT" sz="2000">
                              <a:solidFill>
                                <a:schemeClr val="tx1"/>
                              </a:solidFill>
                              <a:latin typeface="Cambria Math" panose="02040503050406030204" pitchFamily="18" charset="0"/>
                            </a:rPr>
                            <m:t>F</m:t>
                          </m:r>
                        </m:e>
                        <m:sub>
                          <m:r>
                            <m:rPr>
                              <m:sty m:val="p"/>
                            </m:rPr>
                            <a:rPr lang="pt-PT" sz="2000">
                              <a:solidFill>
                                <a:schemeClr val="tx1"/>
                              </a:solidFill>
                              <a:latin typeface="Cambria Math" panose="02040503050406030204" pitchFamily="18" charset="0"/>
                            </a:rPr>
                            <m:t>μν</m:t>
                          </m:r>
                        </m:sub>
                        <m:sup>
                          <m:r>
                            <a:rPr lang="pt-PT" sz="2000" i="1">
                              <a:solidFill>
                                <a:schemeClr val="tx1"/>
                              </a:solidFill>
                              <a:latin typeface="Cambria Math" panose="02040503050406030204" pitchFamily="18" charset="0"/>
                            </a:rPr>
                            <m:t>𝑖</m:t>
                          </m:r>
                        </m:sup>
                      </m:sSubSup>
                      <m:sSup>
                        <m:sSupPr>
                          <m:ctrlPr>
                            <a:rPr lang="pt-PT" sz="2000" i="1">
                              <a:solidFill>
                                <a:schemeClr val="tx1"/>
                              </a:solidFill>
                              <a:latin typeface="Cambria Math" panose="02040503050406030204" pitchFamily="18" charset="0"/>
                            </a:rPr>
                          </m:ctrlPr>
                        </m:sSupPr>
                        <m:e>
                          <m:r>
                            <m:rPr>
                              <m:sty m:val="p"/>
                            </m:rPr>
                            <a:rPr lang="pt-PT" sz="2000">
                              <a:solidFill>
                                <a:schemeClr val="tx1"/>
                              </a:solidFill>
                              <a:latin typeface="Cambria Math" panose="02040503050406030204" pitchFamily="18" charset="0"/>
                            </a:rPr>
                            <m:t>F</m:t>
                          </m:r>
                        </m:e>
                        <m:sup>
                          <m:r>
                            <m:rPr>
                              <m:sty m:val="p"/>
                            </m:rPr>
                            <a:rPr lang="pt-PT" sz="2000">
                              <a:solidFill>
                                <a:schemeClr val="tx1"/>
                              </a:solidFill>
                              <a:latin typeface="Cambria Math" panose="02040503050406030204" pitchFamily="18" charset="0"/>
                            </a:rPr>
                            <m:t>i</m:t>
                          </m:r>
                          <m:r>
                            <a:rPr lang="pt-PT" sz="2000">
                              <a:solidFill>
                                <a:schemeClr val="tx1"/>
                              </a:solidFill>
                              <a:latin typeface="Cambria Math" panose="02040503050406030204" pitchFamily="18" charset="0"/>
                            </a:rPr>
                            <m:t>,</m:t>
                          </m:r>
                          <m:r>
                            <m:rPr>
                              <m:sty m:val="p"/>
                            </m:rPr>
                            <a:rPr lang="pt-PT" sz="2000">
                              <a:solidFill>
                                <a:schemeClr val="tx1"/>
                              </a:solidFill>
                              <a:latin typeface="Cambria Math" panose="02040503050406030204" pitchFamily="18" charset="0"/>
                            </a:rPr>
                            <m:t>μν</m:t>
                          </m:r>
                        </m:sup>
                      </m:sSup>
                      <m:r>
                        <a:rPr lang="pt-PT" sz="2000" i="1">
                          <a:solidFill>
                            <a:schemeClr val="tx1"/>
                          </a:solidFill>
                          <a:latin typeface="Cambria Math" panose="02040503050406030204" pitchFamily="18" charset="0"/>
                        </a:rPr>
                        <m:t>−</m:t>
                      </m:r>
                      <m:f>
                        <m:fPr>
                          <m:ctrlPr>
                            <a:rPr lang="pt-PT" sz="2000" i="1">
                              <a:solidFill>
                                <a:schemeClr val="tx1"/>
                              </a:solidFill>
                              <a:latin typeface="Cambria Math" panose="02040503050406030204" pitchFamily="18" charset="0"/>
                            </a:rPr>
                          </m:ctrlPr>
                        </m:fPr>
                        <m:num>
                          <m:r>
                            <a:rPr lang="pt-PT" sz="2000">
                              <a:solidFill>
                                <a:schemeClr val="tx1"/>
                              </a:solidFill>
                              <a:latin typeface="Cambria Math" panose="02040503050406030204" pitchFamily="18" charset="0"/>
                            </a:rPr>
                            <m:t>1</m:t>
                          </m:r>
                        </m:num>
                        <m:den>
                          <m:r>
                            <a:rPr lang="pt-PT" sz="2000">
                              <a:solidFill>
                                <a:schemeClr val="tx1"/>
                              </a:solidFill>
                              <a:latin typeface="Cambria Math" panose="02040503050406030204" pitchFamily="18" charset="0"/>
                            </a:rPr>
                            <m:t>4</m:t>
                          </m:r>
                        </m:den>
                      </m:f>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B</m:t>
                          </m:r>
                        </m:e>
                        <m:sub>
                          <m:r>
                            <m:rPr>
                              <m:sty m:val="p"/>
                            </m:rPr>
                            <a:rPr lang="pt-PT" sz="2000">
                              <a:solidFill>
                                <a:schemeClr val="tx1"/>
                              </a:solidFill>
                              <a:latin typeface="Cambria Math" panose="02040503050406030204" pitchFamily="18" charset="0"/>
                            </a:rPr>
                            <m:t>μν</m:t>
                          </m:r>
                        </m:sub>
                      </m:sSub>
                      <m:sSup>
                        <m:sSupPr>
                          <m:ctrlPr>
                            <a:rPr lang="pt-PT" sz="2000" i="1">
                              <a:solidFill>
                                <a:schemeClr val="tx1"/>
                              </a:solidFill>
                              <a:latin typeface="Cambria Math" panose="02040503050406030204" pitchFamily="18" charset="0"/>
                            </a:rPr>
                          </m:ctrlPr>
                        </m:sSupPr>
                        <m:e>
                          <m:r>
                            <m:rPr>
                              <m:sty m:val="p"/>
                            </m:rPr>
                            <a:rPr lang="pt-PT" sz="2000">
                              <a:solidFill>
                                <a:schemeClr val="tx1"/>
                              </a:solidFill>
                              <a:latin typeface="Cambria Math" panose="02040503050406030204" pitchFamily="18" charset="0"/>
                            </a:rPr>
                            <m:t>B</m:t>
                          </m:r>
                        </m:e>
                        <m:sup>
                          <m:r>
                            <m:rPr>
                              <m:sty m:val="p"/>
                            </m:rPr>
                            <a:rPr lang="pt-PT" sz="2000">
                              <a:solidFill>
                                <a:schemeClr val="tx1"/>
                              </a:solidFill>
                              <a:latin typeface="Cambria Math" panose="02040503050406030204" pitchFamily="18" charset="0"/>
                            </a:rPr>
                            <m:t>μν</m:t>
                          </m:r>
                        </m:sup>
                      </m:sSup>
                      <m:r>
                        <a:rPr lang="pt-PT" sz="2000">
                          <a:solidFill>
                            <a:schemeClr val="tx1"/>
                          </a:solidFill>
                          <a:latin typeface="Cambria Math" panose="02040503050406030204" pitchFamily="18" charset="0"/>
                        </a:rPr>
                        <m:t> ,</m:t>
                      </m:r>
                    </m:oMath>
                  </m:oMathPara>
                </a14:m>
                <a:endParaRPr lang="pt-PT" sz="2000" dirty="0">
                  <a:solidFill>
                    <a:schemeClr val="tx1"/>
                  </a:solidFill>
                </a:endParaRPr>
              </a:p>
              <a:p>
                <a:pPr marL="0" indent="0">
                  <a:buNone/>
                </a:pPr>
                <a:r>
                  <a:rPr lang="pt-PT" sz="2000" dirty="0">
                    <a:solidFill>
                      <a:schemeClr val="tx1"/>
                    </a:solidFill>
                  </a:rPr>
                  <a:t>Onde o campo de </a:t>
                </a:r>
                <a:r>
                  <a:rPr lang="pt-PT" sz="2000" dirty="0" err="1">
                    <a:solidFill>
                      <a:schemeClr val="tx1"/>
                    </a:solidFill>
                  </a:rPr>
                  <a:t>Higgs</a:t>
                </a:r>
                <a:r>
                  <a:rPr lang="pt-PT" sz="2000" dirty="0">
                    <a:solidFill>
                      <a:schemeClr val="tx1"/>
                    </a:solidFill>
                  </a:rPr>
                  <a:t>, </a:t>
                </a:r>
                <a14:m>
                  <m:oMath xmlns:m="http://schemas.openxmlformats.org/officeDocument/2006/math">
                    <m:r>
                      <m:rPr>
                        <m:sty m:val="p"/>
                      </m:rPr>
                      <a:rPr lang="pt-PT" sz="2000">
                        <a:solidFill>
                          <a:schemeClr val="tx1"/>
                        </a:solidFill>
                        <a:latin typeface="Cambria Math" panose="02040503050406030204" pitchFamily="18" charset="0"/>
                      </a:rPr>
                      <m:t>H</m:t>
                    </m:r>
                    <m:r>
                      <a:rPr lang="pt-PT" sz="2000" b="0" i="0" smtClean="0">
                        <a:solidFill>
                          <a:schemeClr val="tx1"/>
                        </a:solidFill>
                        <a:latin typeface="Cambria Math" panose="02040503050406030204" pitchFamily="18" charset="0"/>
                      </a:rPr>
                      <m:t>, </m:t>
                    </m:r>
                  </m:oMath>
                </a14:m>
                <a:r>
                  <a:rPr lang="pt-PT" sz="2000" dirty="0">
                    <a:solidFill>
                      <a:schemeClr val="tx1"/>
                    </a:solidFill>
                  </a:rPr>
                  <a:t>toma um VEV com a forma,</a:t>
                </a:r>
              </a:p>
              <a:p>
                <a:pPr marL="0" indent="0" algn="ctr">
                  <a:buNone/>
                </a:pPr>
                <a14:m>
                  <m:oMath xmlns:m="http://schemas.openxmlformats.org/officeDocument/2006/math">
                    <m:r>
                      <a:rPr lang="pt-PT" sz="2000" i="1">
                        <a:solidFill>
                          <a:schemeClr val="tx1"/>
                        </a:solidFill>
                        <a:latin typeface="Cambria Math" panose="02040503050406030204" pitchFamily="18" charset="0"/>
                      </a:rPr>
                      <m:t>𝐻</m:t>
                    </m:r>
                    <m:r>
                      <a:rPr lang="pt-PT" sz="2000">
                        <a:solidFill>
                          <a:schemeClr val="tx1"/>
                        </a:solidFill>
                        <a:latin typeface="Cambria Math" panose="02040503050406030204" pitchFamily="18" charset="0"/>
                      </a:rPr>
                      <m:t> </m:t>
                    </m:r>
                    <m:d>
                      <m:dPr>
                        <m:ctrlPr>
                          <a:rPr lang="pt-PT" sz="2000" i="1">
                            <a:solidFill>
                              <a:schemeClr val="tx1"/>
                            </a:solidFill>
                            <a:latin typeface="Cambria Math" panose="02040503050406030204" pitchFamily="18" charset="0"/>
                          </a:rPr>
                        </m:ctrlPr>
                      </m:dPr>
                      <m:e>
                        <m:r>
                          <a:rPr lang="pt-PT" sz="2000" i="1">
                            <a:solidFill>
                              <a:schemeClr val="tx1"/>
                            </a:solidFill>
                            <a:latin typeface="Cambria Math" panose="02040503050406030204" pitchFamily="18" charset="0"/>
                          </a:rPr>
                          <m:t>𝑥</m:t>
                        </m:r>
                      </m:e>
                    </m:d>
                    <m:r>
                      <a:rPr lang="pt-PT" sz="2000" i="1">
                        <a:solidFill>
                          <a:schemeClr val="tx1"/>
                        </a:solidFill>
                        <a:latin typeface="Cambria Math" panose="02040503050406030204" pitchFamily="18" charset="0"/>
                      </a:rPr>
                      <m:t>=</m:t>
                    </m:r>
                    <m:d>
                      <m:dPr>
                        <m:ctrlPr>
                          <a:rPr lang="pt-PT" sz="2000" i="1">
                            <a:solidFill>
                              <a:schemeClr val="tx1"/>
                            </a:solidFill>
                            <a:latin typeface="Cambria Math" panose="02040503050406030204" pitchFamily="18" charset="0"/>
                          </a:rPr>
                        </m:ctrlPr>
                      </m:dPr>
                      <m:e>
                        <m:m>
                          <m:mPr>
                            <m:mcs>
                              <m:mc>
                                <m:mcPr>
                                  <m:count m:val="1"/>
                                  <m:mcJc m:val="center"/>
                                </m:mcPr>
                              </m:mc>
                            </m:mcs>
                            <m:ctrlPr>
                              <a:rPr lang="pt-PT" sz="2000" i="1">
                                <a:solidFill>
                                  <a:schemeClr val="tx1"/>
                                </a:solidFill>
                                <a:latin typeface="Cambria Math" panose="02040503050406030204" pitchFamily="18" charset="0"/>
                              </a:rPr>
                            </m:ctrlPr>
                          </m:mPr>
                          <m:mr>
                            <m:e>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𝜙</m:t>
                                  </m:r>
                                </m:e>
                                <m:sub>
                                  <m:r>
                                    <a:rPr lang="pt-PT" sz="2000">
                                      <a:solidFill>
                                        <a:schemeClr val="tx1"/>
                                      </a:solidFill>
                                      <a:latin typeface="Cambria Math" panose="02040503050406030204" pitchFamily="18" charset="0"/>
                                    </a:rPr>
                                    <m:t>1</m:t>
                                  </m:r>
                                </m:sub>
                              </m:sSub>
                              <m:r>
                                <a:rPr lang="pt-PT" sz="2000">
                                  <a:solidFill>
                                    <a:schemeClr val="tx1"/>
                                  </a:solidFill>
                                  <a:latin typeface="Cambria Math" panose="02040503050406030204" pitchFamily="18" charset="0"/>
                                </a:rPr>
                                <m:t>+</m:t>
                              </m:r>
                              <m:r>
                                <a:rPr lang="pt-PT" sz="2000" i="1">
                                  <a:solidFill>
                                    <a:schemeClr val="tx1"/>
                                  </a:solidFill>
                                  <a:latin typeface="Cambria Math" panose="02040503050406030204" pitchFamily="18" charset="0"/>
                                </a:rPr>
                                <m:t>𝑖</m:t>
                              </m:r>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𝜙</m:t>
                                  </m:r>
                                </m:e>
                                <m:sub>
                                  <m:r>
                                    <a:rPr lang="pt-PT" sz="2000">
                                      <a:solidFill>
                                        <a:schemeClr val="tx1"/>
                                      </a:solidFill>
                                      <a:latin typeface="Cambria Math" panose="02040503050406030204" pitchFamily="18" charset="0"/>
                                    </a:rPr>
                                    <m:t>2</m:t>
                                  </m:r>
                                </m:sub>
                              </m:sSub>
                            </m:e>
                          </m:mr>
                          <m:mr>
                            <m:e>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𝜙</m:t>
                                  </m:r>
                                </m:e>
                                <m:sub>
                                  <m:r>
                                    <a:rPr lang="pt-PT" sz="2000">
                                      <a:solidFill>
                                        <a:schemeClr val="tx1"/>
                                      </a:solidFill>
                                      <a:latin typeface="Cambria Math" panose="02040503050406030204" pitchFamily="18" charset="0"/>
                                    </a:rPr>
                                    <m:t>3</m:t>
                                  </m:r>
                                </m:sub>
                              </m:sSub>
                              <m:r>
                                <a:rPr lang="pt-PT" sz="2000">
                                  <a:solidFill>
                                    <a:schemeClr val="tx1"/>
                                  </a:solidFill>
                                  <a:latin typeface="Cambria Math" panose="02040503050406030204" pitchFamily="18" charset="0"/>
                                </a:rPr>
                                <m:t>+</m:t>
                              </m:r>
                              <m:r>
                                <a:rPr lang="pt-PT" sz="2000" i="1">
                                  <a:solidFill>
                                    <a:schemeClr val="tx1"/>
                                  </a:solidFill>
                                  <a:latin typeface="Cambria Math" panose="02040503050406030204" pitchFamily="18" charset="0"/>
                                </a:rPr>
                                <m:t>𝑖</m:t>
                              </m:r>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𝜙</m:t>
                                  </m:r>
                                </m:e>
                                <m:sub>
                                  <m:r>
                                    <a:rPr lang="pt-PT" sz="2000">
                                      <a:solidFill>
                                        <a:schemeClr val="tx1"/>
                                      </a:solidFill>
                                      <a:latin typeface="Cambria Math" panose="02040503050406030204" pitchFamily="18" charset="0"/>
                                    </a:rPr>
                                    <m:t>4</m:t>
                                  </m:r>
                                </m:sub>
                              </m:sSub>
                            </m:e>
                          </m:mr>
                        </m:m>
                      </m:e>
                    </m:d>
                    <m:r>
                      <a:rPr lang="pt-PT" sz="2000">
                        <a:solidFill>
                          <a:schemeClr val="tx1"/>
                        </a:solidFill>
                        <a:latin typeface="Cambria Math" panose="02040503050406030204" pitchFamily="18" charset="0"/>
                      </a:rPr>
                      <m:t>⇒</m:t>
                    </m:r>
                    <m:d>
                      <m:dPr>
                        <m:ctrlPr>
                          <a:rPr lang="pt-PT" sz="2000" i="1">
                            <a:solidFill>
                              <a:schemeClr val="tx1"/>
                            </a:solidFill>
                            <a:latin typeface="Cambria Math" panose="02040503050406030204" pitchFamily="18" charset="0"/>
                          </a:rPr>
                        </m:ctrlPr>
                      </m:dPr>
                      <m:e>
                        <m:m>
                          <m:mPr>
                            <m:mcs>
                              <m:mc>
                                <m:mcPr>
                                  <m:count m:val="1"/>
                                  <m:mcJc m:val="center"/>
                                </m:mcPr>
                              </m:mc>
                            </m:mcs>
                            <m:ctrlPr>
                              <a:rPr lang="pt-PT" sz="2000" i="1">
                                <a:solidFill>
                                  <a:schemeClr val="tx1"/>
                                </a:solidFill>
                                <a:latin typeface="Cambria Math" panose="02040503050406030204" pitchFamily="18" charset="0"/>
                              </a:rPr>
                            </m:ctrlPr>
                          </m:mPr>
                          <m:mr>
                            <m:e>
                              <m:r>
                                <m:rPr>
                                  <m:brk m:alnAt="7"/>
                                </m:rPr>
                                <a:rPr lang="pt-PT" sz="2000" i="1">
                                  <a:solidFill>
                                    <a:schemeClr val="tx1"/>
                                  </a:solidFill>
                                  <a:latin typeface="Cambria Math" panose="02040503050406030204" pitchFamily="18" charset="0"/>
                                </a:rPr>
                                <m:t>0</m:t>
                              </m:r>
                            </m:e>
                          </m:mr>
                          <m:mr>
                            <m:e>
                              <m:r>
                                <a:rPr lang="pt-PT" sz="2000" i="1">
                                  <a:solidFill>
                                    <a:schemeClr val="tx1"/>
                                  </a:solidFill>
                                  <a:latin typeface="Cambria Math" panose="02040503050406030204" pitchFamily="18" charset="0"/>
                                </a:rPr>
                                <m:t>𝑣</m:t>
                              </m:r>
                              <m:r>
                                <a:rPr lang="pt-PT" sz="2000">
                                  <a:solidFill>
                                    <a:schemeClr val="tx1"/>
                                  </a:solidFill>
                                  <a:latin typeface="Cambria Math" panose="02040503050406030204" pitchFamily="18" charset="0"/>
                                </a:rPr>
                                <m:t>+</m:t>
                              </m:r>
                              <m:r>
                                <a:rPr lang="pt-PT" sz="2000" i="1">
                                  <a:solidFill>
                                    <a:schemeClr val="tx1"/>
                                  </a:solidFill>
                                  <a:latin typeface="Cambria Math" panose="02040503050406030204" pitchFamily="18" charset="0"/>
                                </a:rPr>
                                <m:t>h</m:t>
                              </m:r>
                            </m:e>
                          </m:mr>
                        </m:m>
                      </m:e>
                    </m:d>
                  </m:oMath>
                </a14:m>
                <a:r>
                  <a:rPr lang="pt-PT" sz="2000" dirty="0">
                    <a:solidFill>
                      <a:schemeClr val="tx1"/>
                    </a:solidFill>
                  </a:rPr>
                  <a:t> , </a:t>
                </a:r>
              </a:p>
              <a:p>
                <a:pPr marL="0" indent="0">
                  <a:buNone/>
                </a:pPr>
                <a:r>
                  <a:rPr lang="pt-PT" sz="2000" dirty="0">
                    <a:solidFill>
                      <a:schemeClr val="tx1"/>
                    </a:solidFill>
                  </a:rPr>
                  <a:t>Podemos expandir o lagrangiano em volta deste VEV</a:t>
                </a:r>
              </a:p>
              <a:p>
                <a:pPr marL="0" indent="0">
                  <a:buNone/>
                </a:pPr>
                <a:endParaRPr lang="pt-PT" sz="2000" i="1" dirty="0">
                  <a:solidFill>
                    <a:schemeClr val="tx1"/>
                  </a:solidFill>
                  <a:latin typeface="Cambria Math" panose="02040503050406030204" pitchFamily="18" charset="0"/>
                </a:endParaRPr>
              </a:p>
              <a:p>
                <a:pPr marL="0" indent="0">
                  <a:buNone/>
                </a:pPr>
                <a:endParaRPr lang="pt-PT" sz="2000" dirty="0">
                  <a:solidFill>
                    <a:schemeClr val="tx1"/>
                  </a:solidFill>
                </a:endParaRPr>
              </a:p>
              <a:p>
                <a:pPr marL="0" indent="0">
                  <a:buNone/>
                </a:pPr>
                <a:endParaRPr lang="pt-PT" sz="2000" dirty="0">
                  <a:solidFill>
                    <a:schemeClr val="tx1"/>
                  </a:solidFill>
                </a:endParaRPr>
              </a:p>
            </p:txBody>
          </p:sp>
        </mc:Choice>
        <mc:Fallback xmlns="">
          <p:sp>
            <p:nvSpPr>
              <p:cNvPr id="14" name="Marcador de Posição de Conteúdo 2">
                <a:extLst>
                  <a:ext uri="{FF2B5EF4-FFF2-40B4-BE49-F238E27FC236}">
                    <a16:creationId xmlns:a16="http://schemas.microsoft.com/office/drawing/2014/main" id="{AC0C7C03-694D-4C6B-BCF6-3CCBBA46971F}"/>
                  </a:ext>
                </a:extLst>
              </p:cNvPr>
              <p:cNvSpPr>
                <a:spLocks noGrp="1" noRot="1" noChangeAspect="1" noMove="1" noResize="1" noEditPoints="1" noAdjustHandles="1" noChangeArrowheads="1" noChangeShapeType="1" noTextEdit="1"/>
              </p:cNvSpPr>
              <p:nvPr>
                <p:ph idx="1"/>
              </p:nvPr>
            </p:nvSpPr>
            <p:spPr>
              <a:blipFill>
                <a:blip r:embed="rId2"/>
                <a:stretch>
                  <a:fillRect l="-1694" t="-1206"/>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5" name="Retângulo 4">
                <a:extLst>
                  <a:ext uri="{FF2B5EF4-FFF2-40B4-BE49-F238E27FC236}">
                    <a16:creationId xmlns:a16="http://schemas.microsoft.com/office/drawing/2014/main" id="{7BBA26E9-D038-496F-A171-3369268D7A6A}"/>
                  </a:ext>
                </a:extLst>
              </p:cNvPr>
              <p:cNvSpPr/>
              <p:nvPr/>
            </p:nvSpPr>
            <p:spPr>
              <a:xfrm>
                <a:off x="-346969" y="4022076"/>
                <a:ext cx="9837938" cy="20848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PT" sz="2300" i="1" smtClean="0">
                          <a:latin typeface="Cambria Math" panose="02040503050406030204" pitchFamily="18" charset="0"/>
                        </a:rPr>
                        <m:t>ℒ</m:t>
                      </m:r>
                      <m:r>
                        <a:rPr lang="pt-PT" sz="2300">
                          <a:latin typeface="Cambria Math" panose="02040503050406030204" pitchFamily="18" charset="0"/>
                        </a:rPr>
                        <m:t>=</m:t>
                      </m:r>
                      <m:f>
                        <m:fPr>
                          <m:ctrlPr>
                            <a:rPr lang="pt-PT" sz="2300" i="1">
                              <a:latin typeface="Cambria Math" panose="02040503050406030204" pitchFamily="18" charset="0"/>
                            </a:rPr>
                          </m:ctrlPr>
                        </m:fPr>
                        <m:num>
                          <m:r>
                            <a:rPr lang="pt-PT" sz="2300">
                              <a:latin typeface="Cambria Math" panose="02040503050406030204" pitchFamily="18" charset="0"/>
                            </a:rPr>
                            <m:t>1</m:t>
                          </m:r>
                        </m:num>
                        <m:den>
                          <m:r>
                            <a:rPr lang="pt-PT" sz="2300">
                              <a:latin typeface="Cambria Math" panose="02040503050406030204" pitchFamily="18" charset="0"/>
                            </a:rPr>
                            <m:t>2</m:t>
                          </m:r>
                        </m:den>
                      </m:f>
                      <m:sSub>
                        <m:sSubPr>
                          <m:ctrlPr>
                            <a:rPr lang="pt-PT" sz="2300" i="1">
                              <a:latin typeface="Cambria Math" panose="02040503050406030204" pitchFamily="18" charset="0"/>
                            </a:rPr>
                          </m:ctrlPr>
                        </m:sSubPr>
                        <m:e>
                          <m:r>
                            <a:rPr lang="pt-PT" sz="2300">
                              <a:latin typeface="Cambria Math" panose="02040503050406030204" pitchFamily="18" charset="0"/>
                            </a:rPr>
                            <m:t>𝜕</m:t>
                          </m:r>
                        </m:e>
                        <m:sub>
                          <m:r>
                            <m:rPr>
                              <m:sty m:val="p"/>
                            </m:rPr>
                            <a:rPr lang="pt-PT" sz="2300">
                              <a:latin typeface="Cambria Math" panose="02040503050406030204" pitchFamily="18" charset="0"/>
                            </a:rPr>
                            <m:t>μ</m:t>
                          </m:r>
                        </m:sub>
                      </m:sSub>
                      <m:r>
                        <m:rPr>
                          <m:sty m:val="p"/>
                        </m:rPr>
                        <a:rPr lang="pt-PT" sz="2300">
                          <a:latin typeface="Cambria Math" panose="02040503050406030204" pitchFamily="18" charset="0"/>
                        </a:rPr>
                        <m:t>h</m:t>
                      </m:r>
                      <m:sSup>
                        <m:sSupPr>
                          <m:ctrlPr>
                            <a:rPr lang="pt-PT" sz="2300" i="1">
                              <a:latin typeface="Cambria Math" panose="02040503050406030204" pitchFamily="18" charset="0"/>
                            </a:rPr>
                          </m:ctrlPr>
                        </m:sSupPr>
                        <m:e>
                          <m:r>
                            <a:rPr lang="pt-PT" sz="2300">
                              <a:latin typeface="Cambria Math" panose="02040503050406030204" pitchFamily="18" charset="0"/>
                            </a:rPr>
                            <m:t>𝜕</m:t>
                          </m:r>
                        </m:e>
                        <m:sup>
                          <m:r>
                            <m:rPr>
                              <m:sty m:val="p"/>
                            </m:rPr>
                            <a:rPr lang="pt-PT" sz="2300">
                              <a:latin typeface="Cambria Math" panose="02040503050406030204" pitchFamily="18" charset="0"/>
                            </a:rPr>
                            <m:t>μ</m:t>
                          </m:r>
                        </m:sup>
                      </m:sSup>
                      <m:r>
                        <m:rPr>
                          <m:sty m:val="p"/>
                        </m:rPr>
                        <a:rPr lang="pt-PT" sz="2300">
                          <a:latin typeface="Cambria Math" panose="02040503050406030204" pitchFamily="18" charset="0"/>
                        </a:rPr>
                        <m:t>h</m:t>
                      </m:r>
                      <m:r>
                        <a:rPr lang="pt-PT" sz="2300" i="1">
                          <a:latin typeface="Cambria Math" panose="02040503050406030204" pitchFamily="18" charset="0"/>
                        </a:rPr>
                        <m:t>−</m:t>
                      </m:r>
                      <m:f>
                        <m:fPr>
                          <m:ctrlPr>
                            <a:rPr lang="pt-PT" sz="2300" i="1">
                              <a:latin typeface="Cambria Math" panose="02040503050406030204" pitchFamily="18" charset="0"/>
                            </a:rPr>
                          </m:ctrlPr>
                        </m:fPr>
                        <m:num>
                          <m:r>
                            <a:rPr lang="pt-PT" sz="2300">
                              <a:latin typeface="Cambria Math" panose="02040503050406030204" pitchFamily="18" charset="0"/>
                            </a:rPr>
                            <m:t>1</m:t>
                          </m:r>
                        </m:num>
                        <m:den>
                          <m:r>
                            <a:rPr lang="pt-PT" sz="2300">
                              <a:latin typeface="Cambria Math" panose="02040503050406030204" pitchFamily="18" charset="0"/>
                            </a:rPr>
                            <m:t>2</m:t>
                          </m:r>
                        </m:den>
                      </m:f>
                      <m:d>
                        <m:dPr>
                          <m:ctrlPr>
                            <a:rPr lang="pt-PT" sz="2300" i="1">
                              <a:latin typeface="Cambria Math" panose="02040503050406030204" pitchFamily="18" charset="0"/>
                            </a:rPr>
                          </m:ctrlPr>
                        </m:dPr>
                        <m:e>
                          <m:r>
                            <a:rPr lang="pt-PT" sz="2300">
                              <a:latin typeface="Cambria Math" panose="02040503050406030204" pitchFamily="18" charset="0"/>
                            </a:rPr>
                            <m:t>2</m:t>
                          </m:r>
                          <m:sSup>
                            <m:sSupPr>
                              <m:ctrlPr>
                                <a:rPr lang="pt-PT" sz="2300" i="1">
                                  <a:latin typeface="Cambria Math" panose="02040503050406030204" pitchFamily="18" charset="0"/>
                                </a:rPr>
                              </m:ctrlPr>
                            </m:sSupPr>
                            <m:e>
                              <m:r>
                                <m:rPr>
                                  <m:sty m:val="p"/>
                                </m:rPr>
                                <a:rPr lang="pt-PT" sz="2300">
                                  <a:latin typeface="Cambria Math" panose="02040503050406030204" pitchFamily="18" charset="0"/>
                                </a:rPr>
                                <m:t>v</m:t>
                              </m:r>
                            </m:e>
                            <m:sup>
                              <m:r>
                                <a:rPr lang="pt-PT" sz="2300">
                                  <a:latin typeface="Cambria Math" panose="02040503050406030204" pitchFamily="18" charset="0"/>
                                </a:rPr>
                                <m:t>2</m:t>
                              </m:r>
                            </m:sup>
                          </m:sSup>
                          <m:r>
                            <m:rPr>
                              <m:sty m:val="p"/>
                            </m:rPr>
                            <a:rPr lang="pt-PT" sz="2300">
                              <a:latin typeface="Cambria Math" panose="02040503050406030204" pitchFamily="18" charset="0"/>
                            </a:rPr>
                            <m:t>λ</m:t>
                          </m:r>
                        </m:e>
                      </m:d>
                      <m:sSup>
                        <m:sSupPr>
                          <m:ctrlPr>
                            <a:rPr lang="pt-PT" sz="2300" i="1">
                              <a:latin typeface="Cambria Math" panose="02040503050406030204" pitchFamily="18" charset="0"/>
                            </a:rPr>
                          </m:ctrlPr>
                        </m:sSupPr>
                        <m:e>
                          <m:r>
                            <m:rPr>
                              <m:sty m:val="p"/>
                            </m:rPr>
                            <a:rPr lang="pt-PT" sz="2300">
                              <a:latin typeface="Cambria Math" panose="02040503050406030204" pitchFamily="18" charset="0"/>
                            </a:rPr>
                            <m:t>h</m:t>
                          </m:r>
                        </m:e>
                        <m:sup>
                          <m:r>
                            <a:rPr lang="pt-PT" sz="2300">
                              <a:latin typeface="Cambria Math" panose="02040503050406030204" pitchFamily="18" charset="0"/>
                            </a:rPr>
                            <m:t>2</m:t>
                          </m:r>
                        </m:sup>
                      </m:sSup>
                      <m:r>
                        <a:rPr lang="pt-PT" sz="2300" i="1">
                          <a:latin typeface="Cambria Math" panose="02040503050406030204" pitchFamily="18" charset="0"/>
                        </a:rPr>
                        <m:t>−</m:t>
                      </m:r>
                      <m:f>
                        <m:fPr>
                          <m:ctrlPr>
                            <a:rPr lang="pt-PT" sz="2300" i="1">
                              <a:latin typeface="Cambria Math" panose="02040503050406030204" pitchFamily="18" charset="0"/>
                            </a:rPr>
                          </m:ctrlPr>
                        </m:fPr>
                        <m:num>
                          <m:r>
                            <a:rPr lang="pt-PT" sz="2300">
                              <a:latin typeface="Cambria Math" panose="02040503050406030204" pitchFamily="18" charset="0"/>
                            </a:rPr>
                            <m:t>1</m:t>
                          </m:r>
                        </m:num>
                        <m:den>
                          <m:r>
                            <a:rPr lang="pt-PT" sz="2300">
                              <a:latin typeface="Cambria Math" panose="02040503050406030204" pitchFamily="18" charset="0"/>
                            </a:rPr>
                            <m:t>4</m:t>
                          </m:r>
                        </m:den>
                      </m:f>
                      <m:sSubSup>
                        <m:sSubSupPr>
                          <m:ctrlPr>
                            <a:rPr lang="pt-PT" sz="2300" i="1">
                              <a:latin typeface="Cambria Math" panose="02040503050406030204" pitchFamily="18" charset="0"/>
                            </a:rPr>
                          </m:ctrlPr>
                        </m:sSubSupPr>
                        <m:e>
                          <m:r>
                            <m:rPr>
                              <m:sty m:val="p"/>
                            </m:rPr>
                            <a:rPr lang="pt-PT" sz="2300">
                              <a:latin typeface="Cambria Math" panose="02040503050406030204" pitchFamily="18" charset="0"/>
                            </a:rPr>
                            <m:t>F</m:t>
                          </m:r>
                        </m:e>
                        <m:sub>
                          <m:r>
                            <m:rPr>
                              <m:sty m:val="p"/>
                            </m:rPr>
                            <a:rPr lang="pt-PT" sz="2300">
                              <a:latin typeface="Cambria Math" panose="02040503050406030204" pitchFamily="18" charset="0"/>
                            </a:rPr>
                            <m:t>μν</m:t>
                          </m:r>
                        </m:sub>
                        <m:sup>
                          <m:r>
                            <m:rPr>
                              <m:sty m:val="p"/>
                            </m:rPr>
                            <a:rPr lang="pt-PT" sz="2300">
                              <a:latin typeface="Cambria Math" panose="02040503050406030204" pitchFamily="18" charset="0"/>
                            </a:rPr>
                            <m:t>i</m:t>
                          </m:r>
                        </m:sup>
                      </m:sSubSup>
                      <m:sSup>
                        <m:sSupPr>
                          <m:ctrlPr>
                            <a:rPr lang="pt-PT" sz="2300" i="1">
                              <a:latin typeface="Cambria Math" panose="02040503050406030204" pitchFamily="18" charset="0"/>
                            </a:rPr>
                          </m:ctrlPr>
                        </m:sSupPr>
                        <m:e>
                          <m:r>
                            <m:rPr>
                              <m:sty m:val="p"/>
                            </m:rPr>
                            <a:rPr lang="pt-PT" sz="2300">
                              <a:latin typeface="Cambria Math" panose="02040503050406030204" pitchFamily="18" charset="0"/>
                            </a:rPr>
                            <m:t>F</m:t>
                          </m:r>
                        </m:e>
                        <m:sup>
                          <m:r>
                            <m:rPr>
                              <m:sty m:val="p"/>
                            </m:rPr>
                            <a:rPr lang="pt-PT" sz="2300">
                              <a:latin typeface="Cambria Math" panose="02040503050406030204" pitchFamily="18" charset="0"/>
                            </a:rPr>
                            <m:t>iμν</m:t>
                          </m:r>
                        </m:sup>
                      </m:sSup>
                      <m:r>
                        <a:rPr lang="pt-PT" sz="2300" i="1">
                          <a:latin typeface="Cambria Math" panose="02040503050406030204" pitchFamily="18" charset="0"/>
                        </a:rPr>
                        <m:t>−</m:t>
                      </m:r>
                      <m:f>
                        <m:fPr>
                          <m:ctrlPr>
                            <a:rPr lang="pt-PT" sz="2300" i="1">
                              <a:latin typeface="Cambria Math" panose="02040503050406030204" pitchFamily="18" charset="0"/>
                            </a:rPr>
                          </m:ctrlPr>
                        </m:fPr>
                        <m:num>
                          <m:r>
                            <a:rPr lang="pt-PT" sz="2300">
                              <a:latin typeface="Cambria Math" panose="02040503050406030204" pitchFamily="18" charset="0"/>
                            </a:rPr>
                            <m:t>1</m:t>
                          </m:r>
                        </m:num>
                        <m:den>
                          <m:r>
                            <a:rPr lang="pt-PT" sz="2300">
                              <a:latin typeface="Cambria Math" panose="02040503050406030204" pitchFamily="18" charset="0"/>
                            </a:rPr>
                            <m:t>4</m:t>
                          </m:r>
                        </m:den>
                      </m:f>
                      <m:sSub>
                        <m:sSubPr>
                          <m:ctrlPr>
                            <a:rPr lang="pt-PT" sz="2300" i="1">
                              <a:latin typeface="Cambria Math" panose="02040503050406030204" pitchFamily="18" charset="0"/>
                            </a:rPr>
                          </m:ctrlPr>
                        </m:sSubPr>
                        <m:e>
                          <m:r>
                            <m:rPr>
                              <m:sty m:val="p"/>
                            </m:rPr>
                            <a:rPr lang="pt-PT" sz="2300">
                              <a:latin typeface="Cambria Math" panose="02040503050406030204" pitchFamily="18" charset="0"/>
                            </a:rPr>
                            <m:t>B</m:t>
                          </m:r>
                        </m:e>
                        <m:sub>
                          <m:r>
                            <m:rPr>
                              <m:sty m:val="p"/>
                            </m:rPr>
                            <a:rPr lang="pt-PT" sz="2300">
                              <a:latin typeface="Cambria Math" panose="02040503050406030204" pitchFamily="18" charset="0"/>
                            </a:rPr>
                            <m:t>μν</m:t>
                          </m:r>
                        </m:sub>
                      </m:sSub>
                      <m:sSup>
                        <m:sSupPr>
                          <m:ctrlPr>
                            <a:rPr lang="pt-PT" sz="2300" i="1">
                              <a:latin typeface="Cambria Math" panose="02040503050406030204" pitchFamily="18" charset="0"/>
                            </a:rPr>
                          </m:ctrlPr>
                        </m:sSupPr>
                        <m:e>
                          <m:r>
                            <m:rPr>
                              <m:sty m:val="p"/>
                            </m:rPr>
                            <a:rPr lang="pt-PT" sz="2300">
                              <a:latin typeface="Cambria Math" panose="02040503050406030204" pitchFamily="18" charset="0"/>
                            </a:rPr>
                            <m:t>B</m:t>
                          </m:r>
                        </m:e>
                        <m:sup>
                          <m:r>
                            <m:rPr>
                              <m:sty m:val="p"/>
                            </m:rPr>
                            <a:rPr lang="pt-PT" sz="2300">
                              <a:latin typeface="Cambria Math" panose="02040503050406030204" pitchFamily="18" charset="0"/>
                            </a:rPr>
                            <m:t>μν</m:t>
                          </m:r>
                        </m:sup>
                      </m:sSup>
                    </m:oMath>
                  </m:oMathPara>
                </a14:m>
                <a:endParaRPr lang="pt-PT" sz="23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PT" sz="2300">
                          <a:latin typeface="Cambria Math" panose="02040503050406030204" pitchFamily="18" charset="0"/>
                        </a:rPr>
                        <m:t>+</m:t>
                      </m:r>
                      <m:f>
                        <m:fPr>
                          <m:ctrlPr>
                            <a:rPr lang="pt-PT" sz="2300" i="1">
                              <a:latin typeface="Cambria Math" panose="02040503050406030204" pitchFamily="18" charset="0"/>
                            </a:rPr>
                          </m:ctrlPr>
                        </m:fPr>
                        <m:num>
                          <m:r>
                            <a:rPr lang="pt-PT" sz="2300">
                              <a:latin typeface="Cambria Math" panose="02040503050406030204" pitchFamily="18" charset="0"/>
                            </a:rPr>
                            <m:t>1</m:t>
                          </m:r>
                        </m:num>
                        <m:den>
                          <m:r>
                            <a:rPr lang="pt-PT" sz="2300">
                              <a:latin typeface="Cambria Math" panose="02040503050406030204" pitchFamily="18" charset="0"/>
                            </a:rPr>
                            <m:t>8</m:t>
                          </m:r>
                        </m:den>
                      </m:f>
                      <m:sSup>
                        <m:sSupPr>
                          <m:ctrlPr>
                            <a:rPr lang="pt-PT" sz="2300" i="1">
                              <a:latin typeface="Cambria Math" panose="02040503050406030204" pitchFamily="18" charset="0"/>
                            </a:rPr>
                          </m:ctrlPr>
                        </m:sSupPr>
                        <m:e>
                          <m:r>
                            <m:rPr>
                              <m:sty m:val="p"/>
                            </m:rPr>
                            <a:rPr lang="pt-PT" sz="2300">
                              <a:latin typeface="Cambria Math" panose="02040503050406030204" pitchFamily="18" charset="0"/>
                            </a:rPr>
                            <m:t>v</m:t>
                          </m:r>
                        </m:e>
                        <m:sup>
                          <m:r>
                            <a:rPr lang="pt-PT" sz="2300">
                              <a:latin typeface="Cambria Math" panose="02040503050406030204" pitchFamily="18" charset="0"/>
                            </a:rPr>
                            <m:t>2</m:t>
                          </m:r>
                        </m:sup>
                      </m:sSup>
                      <m:sSup>
                        <m:sSupPr>
                          <m:ctrlPr>
                            <a:rPr lang="pt-PT" sz="2300" i="1">
                              <a:latin typeface="Cambria Math" panose="02040503050406030204" pitchFamily="18" charset="0"/>
                            </a:rPr>
                          </m:ctrlPr>
                        </m:sSupPr>
                        <m:e>
                          <m:r>
                            <m:rPr>
                              <m:sty m:val="p"/>
                            </m:rPr>
                            <a:rPr lang="pt-PT" sz="2300">
                              <a:latin typeface="Cambria Math" panose="02040503050406030204" pitchFamily="18" charset="0"/>
                            </a:rPr>
                            <m:t>g</m:t>
                          </m:r>
                        </m:e>
                        <m:sup>
                          <m:r>
                            <a:rPr lang="pt-PT" sz="2300">
                              <a:latin typeface="Cambria Math" panose="02040503050406030204" pitchFamily="18" charset="0"/>
                            </a:rPr>
                            <m:t>2</m:t>
                          </m:r>
                        </m:sup>
                      </m:sSup>
                      <m:d>
                        <m:dPr>
                          <m:ctrlPr>
                            <a:rPr lang="pt-PT" sz="2300" i="1">
                              <a:latin typeface="Cambria Math" panose="02040503050406030204" pitchFamily="18" charset="0"/>
                            </a:rPr>
                          </m:ctrlPr>
                        </m:dPr>
                        <m:e>
                          <m:sSubSup>
                            <m:sSubSupPr>
                              <m:ctrlPr>
                                <a:rPr lang="pt-PT" sz="2300" i="1">
                                  <a:latin typeface="Cambria Math" panose="02040503050406030204" pitchFamily="18" charset="0"/>
                                </a:rPr>
                              </m:ctrlPr>
                            </m:sSubSupPr>
                            <m:e>
                              <m:r>
                                <m:rPr>
                                  <m:sty m:val="p"/>
                                </m:rPr>
                                <a:rPr lang="pt-PT" sz="2300">
                                  <a:latin typeface="Cambria Math" panose="02040503050406030204" pitchFamily="18" charset="0"/>
                                </a:rPr>
                                <m:t>A</m:t>
                              </m:r>
                            </m:e>
                            <m:sub>
                              <m:r>
                                <m:rPr>
                                  <m:sty m:val="p"/>
                                </m:rPr>
                                <a:rPr lang="pt-PT" sz="2300">
                                  <a:latin typeface="Cambria Math" panose="02040503050406030204" pitchFamily="18" charset="0"/>
                                </a:rPr>
                                <m:t>μ</m:t>
                              </m:r>
                            </m:sub>
                            <m:sup>
                              <m:r>
                                <a:rPr lang="pt-PT" sz="2300">
                                  <a:latin typeface="Cambria Math" panose="02040503050406030204" pitchFamily="18" charset="0"/>
                                </a:rPr>
                                <m:t>1</m:t>
                              </m:r>
                            </m:sup>
                          </m:sSubSup>
                          <m:sSup>
                            <m:sSupPr>
                              <m:ctrlPr>
                                <a:rPr lang="pt-PT" sz="2300" i="1">
                                  <a:latin typeface="Cambria Math" panose="02040503050406030204" pitchFamily="18" charset="0"/>
                                </a:rPr>
                              </m:ctrlPr>
                            </m:sSupPr>
                            <m:e>
                              <m:r>
                                <m:rPr>
                                  <m:sty m:val="p"/>
                                </m:rPr>
                                <a:rPr lang="pt-PT" sz="2300">
                                  <a:latin typeface="Cambria Math" panose="02040503050406030204" pitchFamily="18" charset="0"/>
                                </a:rPr>
                                <m:t>A</m:t>
                              </m:r>
                            </m:e>
                            <m:sup>
                              <m:r>
                                <a:rPr lang="pt-PT" sz="2300">
                                  <a:latin typeface="Cambria Math" panose="02040503050406030204" pitchFamily="18" charset="0"/>
                                </a:rPr>
                                <m:t>1,</m:t>
                              </m:r>
                              <m:r>
                                <m:rPr>
                                  <m:sty m:val="p"/>
                                </m:rPr>
                                <a:rPr lang="pt-PT" sz="2300">
                                  <a:latin typeface="Cambria Math" panose="02040503050406030204" pitchFamily="18" charset="0"/>
                                </a:rPr>
                                <m:t>μ</m:t>
                              </m:r>
                            </m:sup>
                          </m:sSup>
                          <m:r>
                            <a:rPr lang="pt-PT" sz="2300">
                              <a:latin typeface="Cambria Math" panose="02040503050406030204" pitchFamily="18" charset="0"/>
                            </a:rPr>
                            <m:t>+</m:t>
                          </m:r>
                          <m:sSubSup>
                            <m:sSubSupPr>
                              <m:ctrlPr>
                                <a:rPr lang="pt-PT" sz="2300" i="1">
                                  <a:latin typeface="Cambria Math" panose="02040503050406030204" pitchFamily="18" charset="0"/>
                                </a:rPr>
                              </m:ctrlPr>
                            </m:sSubSupPr>
                            <m:e>
                              <m:r>
                                <m:rPr>
                                  <m:sty m:val="p"/>
                                </m:rPr>
                                <a:rPr lang="pt-PT" sz="2300">
                                  <a:latin typeface="Cambria Math" panose="02040503050406030204" pitchFamily="18" charset="0"/>
                                </a:rPr>
                                <m:t>A</m:t>
                              </m:r>
                            </m:e>
                            <m:sub>
                              <m:r>
                                <m:rPr>
                                  <m:sty m:val="p"/>
                                </m:rPr>
                                <a:rPr lang="pt-PT" sz="2300">
                                  <a:latin typeface="Cambria Math" panose="02040503050406030204" pitchFamily="18" charset="0"/>
                                </a:rPr>
                                <m:t>μ</m:t>
                              </m:r>
                            </m:sub>
                            <m:sup>
                              <m:r>
                                <a:rPr lang="pt-PT" sz="2300">
                                  <a:latin typeface="Cambria Math" panose="02040503050406030204" pitchFamily="18" charset="0"/>
                                </a:rPr>
                                <m:t>2</m:t>
                              </m:r>
                            </m:sup>
                          </m:sSubSup>
                          <m:sSup>
                            <m:sSupPr>
                              <m:ctrlPr>
                                <a:rPr lang="pt-PT" sz="2300" i="1">
                                  <a:latin typeface="Cambria Math" panose="02040503050406030204" pitchFamily="18" charset="0"/>
                                </a:rPr>
                              </m:ctrlPr>
                            </m:sSupPr>
                            <m:e>
                              <m:r>
                                <m:rPr>
                                  <m:sty m:val="p"/>
                                </m:rPr>
                                <a:rPr lang="pt-PT" sz="2300">
                                  <a:latin typeface="Cambria Math" panose="02040503050406030204" pitchFamily="18" charset="0"/>
                                </a:rPr>
                                <m:t>A</m:t>
                              </m:r>
                            </m:e>
                            <m:sup>
                              <m:r>
                                <a:rPr lang="pt-PT" sz="2300">
                                  <a:latin typeface="Cambria Math" panose="02040503050406030204" pitchFamily="18" charset="0"/>
                                </a:rPr>
                                <m:t>2,</m:t>
                              </m:r>
                              <m:r>
                                <m:rPr>
                                  <m:sty m:val="p"/>
                                </m:rPr>
                                <a:rPr lang="pt-PT" sz="2300">
                                  <a:latin typeface="Cambria Math" panose="02040503050406030204" pitchFamily="18" charset="0"/>
                                </a:rPr>
                                <m:t>μ</m:t>
                              </m:r>
                            </m:sup>
                          </m:sSup>
                        </m:e>
                      </m:d>
                    </m:oMath>
                  </m:oMathPara>
                </a14:m>
                <a:endParaRPr lang="pt-PT" sz="23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PT" sz="2300">
                          <a:latin typeface="Cambria Math" panose="02040503050406030204" pitchFamily="18" charset="0"/>
                        </a:rPr>
                        <m:t>+</m:t>
                      </m:r>
                      <m:f>
                        <m:fPr>
                          <m:ctrlPr>
                            <a:rPr lang="pt-PT" sz="2300" i="1">
                              <a:latin typeface="Cambria Math" panose="02040503050406030204" pitchFamily="18" charset="0"/>
                            </a:rPr>
                          </m:ctrlPr>
                        </m:fPr>
                        <m:num>
                          <m:r>
                            <a:rPr lang="pt-PT" sz="2300">
                              <a:latin typeface="Cambria Math" panose="02040503050406030204" pitchFamily="18" charset="0"/>
                            </a:rPr>
                            <m:t>1</m:t>
                          </m:r>
                        </m:num>
                        <m:den>
                          <m:r>
                            <a:rPr lang="pt-PT" sz="2300">
                              <a:latin typeface="Cambria Math" panose="02040503050406030204" pitchFamily="18" charset="0"/>
                            </a:rPr>
                            <m:t>8</m:t>
                          </m:r>
                        </m:den>
                      </m:f>
                      <m:sSup>
                        <m:sSupPr>
                          <m:ctrlPr>
                            <a:rPr lang="pt-PT" sz="2300" i="1">
                              <a:latin typeface="Cambria Math" panose="02040503050406030204" pitchFamily="18" charset="0"/>
                            </a:rPr>
                          </m:ctrlPr>
                        </m:sSupPr>
                        <m:e>
                          <m:r>
                            <m:rPr>
                              <m:sty m:val="p"/>
                            </m:rPr>
                            <a:rPr lang="pt-PT" sz="2300">
                              <a:latin typeface="Cambria Math" panose="02040503050406030204" pitchFamily="18" charset="0"/>
                            </a:rPr>
                            <m:t>v</m:t>
                          </m:r>
                        </m:e>
                        <m:sup>
                          <m:r>
                            <a:rPr lang="pt-PT" sz="2300">
                              <a:latin typeface="Cambria Math" panose="02040503050406030204" pitchFamily="18" charset="0"/>
                            </a:rPr>
                            <m:t>2</m:t>
                          </m:r>
                        </m:sup>
                      </m:sSup>
                      <m:d>
                        <m:dPr>
                          <m:ctrlPr>
                            <a:rPr lang="pt-PT" sz="2300" i="1">
                              <a:latin typeface="Cambria Math" panose="02040503050406030204" pitchFamily="18" charset="0"/>
                            </a:rPr>
                          </m:ctrlPr>
                        </m:dPr>
                        <m:e>
                          <m:sSup>
                            <m:sSupPr>
                              <m:ctrlPr>
                                <a:rPr lang="pt-PT" sz="2300" i="1">
                                  <a:latin typeface="Cambria Math" panose="02040503050406030204" pitchFamily="18" charset="0"/>
                                </a:rPr>
                              </m:ctrlPr>
                            </m:sSupPr>
                            <m:e>
                              <m:r>
                                <m:rPr>
                                  <m:sty m:val="p"/>
                                </m:rPr>
                                <a:rPr lang="pt-PT" sz="2300">
                                  <a:latin typeface="Cambria Math" panose="02040503050406030204" pitchFamily="18" charset="0"/>
                                </a:rPr>
                                <m:t>g</m:t>
                              </m:r>
                            </m:e>
                            <m:sup>
                              <m:r>
                                <a:rPr lang="pt-PT" sz="2300">
                                  <a:latin typeface="Cambria Math" panose="02040503050406030204" pitchFamily="18" charset="0"/>
                                </a:rPr>
                                <m:t>2</m:t>
                              </m:r>
                            </m:sup>
                          </m:sSup>
                          <m:sSubSup>
                            <m:sSubSupPr>
                              <m:ctrlPr>
                                <a:rPr lang="pt-PT" sz="2300" i="1">
                                  <a:latin typeface="Cambria Math" panose="02040503050406030204" pitchFamily="18" charset="0"/>
                                </a:rPr>
                              </m:ctrlPr>
                            </m:sSubSupPr>
                            <m:e>
                              <m:r>
                                <m:rPr>
                                  <m:sty m:val="p"/>
                                </m:rPr>
                                <a:rPr lang="pt-PT" sz="2300">
                                  <a:latin typeface="Cambria Math" panose="02040503050406030204" pitchFamily="18" charset="0"/>
                                </a:rPr>
                                <m:t>A</m:t>
                              </m:r>
                            </m:e>
                            <m:sub>
                              <m:r>
                                <m:rPr>
                                  <m:sty m:val="p"/>
                                </m:rPr>
                                <a:rPr lang="pt-PT" sz="2300">
                                  <a:latin typeface="Cambria Math" panose="02040503050406030204" pitchFamily="18" charset="0"/>
                                </a:rPr>
                                <m:t>μ</m:t>
                              </m:r>
                            </m:sub>
                            <m:sup>
                              <m:r>
                                <a:rPr lang="pt-PT" sz="2300">
                                  <a:latin typeface="Cambria Math" panose="02040503050406030204" pitchFamily="18" charset="0"/>
                                </a:rPr>
                                <m:t>3</m:t>
                              </m:r>
                            </m:sup>
                          </m:sSubSup>
                          <m:sSup>
                            <m:sSupPr>
                              <m:ctrlPr>
                                <a:rPr lang="pt-PT" sz="2300" i="1">
                                  <a:latin typeface="Cambria Math" panose="02040503050406030204" pitchFamily="18" charset="0"/>
                                </a:rPr>
                              </m:ctrlPr>
                            </m:sSupPr>
                            <m:e>
                              <m:r>
                                <m:rPr>
                                  <m:sty m:val="p"/>
                                </m:rPr>
                                <a:rPr lang="pt-PT" sz="2300">
                                  <a:latin typeface="Cambria Math" panose="02040503050406030204" pitchFamily="18" charset="0"/>
                                </a:rPr>
                                <m:t>A</m:t>
                              </m:r>
                            </m:e>
                            <m:sup>
                              <m:r>
                                <a:rPr lang="pt-PT" sz="2300">
                                  <a:latin typeface="Cambria Math" panose="02040503050406030204" pitchFamily="18" charset="0"/>
                                </a:rPr>
                                <m:t>3,</m:t>
                              </m:r>
                              <m:r>
                                <m:rPr>
                                  <m:sty m:val="p"/>
                                </m:rPr>
                                <a:rPr lang="pt-PT" sz="2300">
                                  <a:latin typeface="Cambria Math" panose="02040503050406030204" pitchFamily="18" charset="0"/>
                                </a:rPr>
                                <m:t>μ</m:t>
                              </m:r>
                            </m:sup>
                          </m:sSup>
                          <m:r>
                            <a:rPr lang="pt-PT" sz="2300">
                              <a:latin typeface="Cambria Math" panose="02040503050406030204" pitchFamily="18" charset="0"/>
                            </a:rPr>
                            <m:t>+</m:t>
                          </m:r>
                          <m:sSup>
                            <m:sSupPr>
                              <m:ctrlPr>
                                <a:rPr lang="pt-PT" sz="2300" i="1">
                                  <a:latin typeface="Cambria Math" panose="02040503050406030204" pitchFamily="18" charset="0"/>
                                </a:rPr>
                              </m:ctrlPr>
                            </m:sSupPr>
                            <m:e>
                              <m:r>
                                <m:rPr>
                                  <m:sty m:val="p"/>
                                </m:rPr>
                                <a:rPr lang="pt-PT" sz="2300">
                                  <a:latin typeface="Cambria Math" panose="02040503050406030204" pitchFamily="18" charset="0"/>
                                </a:rPr>
                                <m:t>g</m:t>
                              </m:r>
                            </m:e>
                            <m:sup>
                              <m:r>
                                <a:rPr lang="pt-PT" sz="2300" i="1">
                                  <a:latin typeface="Cambria Math" panose="02040503050406030204" pitchFamily="18" charset="0"/>
                                </a:rPr>
                                <m:t>′</m:t>
                              </m:r>
                              <m:r>
                                <a:rPr lang="pt-PT" sz="2300">
                                  <a:latin typeface="Cambria Math" panose="02040503050406030204" pitchFamily="18" charset="0"/>
                                </a:rPr>
                                <m:t>2</m:t>
                              </m:r>
                            </m:sup>
                          </m:sSup>
                          <m:sSub>
                            <m:sSubPr>
                              <m:ctrlPr>
                                <a:rPr lang="pt-PT" sz="2300" i="1">
                                  <a:latin typeface="Cambria Math" panose="02040503050406030204" pitchFamily="18" charset="0"/>
                                </a:rPr>
                              </m:ctrlPr>
                            </m:sSubPr>
                            <m:e>
                              <m:r>
                                <m:rPr>
                                  <m:sty m:val="p"/>
                                </m:rPr>
                                <a:rPr lang="pt-PT" sz="2300">
                                  <a:latin typeface="Cambria Math" panose="02040503050406030204" pitchFamily="18" charset="0"/>
                                </a:rPr>
                                <m:t>B</m:t>
                              </m:r>
                            </m:e>
                            <m:sub>
                              <m:r>
                                <m:rPr>
                                  <m:sty m:val="p"/>
                                </m:rPr>
                                <a:rPr lang="pt-PT" sz="2300">
                                  <a:latin typeface="Cambria Math" panose="02040503050406030204" pitchFamily="18" charset="0"/>
                                </a:rPr>
                                <m:t>μ</m:t>
                              </m:r>
                            </m:sub>
                          </m:sSub>
                          <m:sSup>
                            <m:sSupPr>
                              <m:ctrlPr>
                                <a:rPr lang="pt-PT" sz="2300" i="1">
                                  <a:latin typeface="Cambria Math" panose="02040503050406030204" pitchFamily="18" charset="0"/>
                                </a:rPr>
                              </m:ctrlPr>
                            </m:sSupPr>
                            <m:e>
                              <m:r>
                                <m:rPr>
                                  <m:sty m:val="p"/>
                                </m:rPr>
                                <a:rPr lang="pt-PT" sz="2300">
                                  <a:latin typeface="Cambria Math" panose="02040503050406030204" pitchFamily="18" charset="0"/>
                                </a:rPr>
                                <m:t>B</m:t>
                              </m:r>
                            </m:e>
                            <m:sup>
                              <m:r>
                                <m:rPr>
                                  <m:sty m:val="p"/>
                                </m:rPr>
                                <a:rPr lang="pt-PT" sz="2300">
                                  <a:latin typeface="Cambria Math" panose="02040503050406030204" pitchFamily="18" charset="0"/>
                                </a:rPr>
                                <m:t>μ</m:t>
                              </m:r>
                            </m:sup>
                          </m:sSup>
                          <m:r>
                            <a:rPr lang="pt-PT" sz="2300" i="1">
                              <a:latin typeface="Cambria Math" panose="02040503050406030204" pitchFamily="18" charset="0"/>
                            </a:rPr>
                            <m:t>−</m:t>
                          </m:r>
                          <m:r>
                            <a:rPr lang="pt-PT" sz="2300">
                              <a:latin typeface="Cambria Math" panose="02040503050406030204" pitchFamily="18" charset="0"/>
                            </a:rPr>
                            <m:t>2</m:t>
                          </m:r>
                          <m:sSup>
                            <m:sSupPr>
                              <m:ctrlPr>
                                <a:rPr lang="pt-PT" sz="2300" i="1">
                                  <a:latin typeface="Cambria Math" panose="02040503050406030204" pitchFamily="18" charset="0"/>
                                </a:rPr>
                              </m:ctrlPr>
                            </m:sSupPr>
                            <m:e>
                              <m:r>
                                <m:rPr>
                                  <m:sty m:val="p"/>
                                </m:rPr>
                                <a:rPr lang="pt-PT" sz="2300">
                                  <a:latin typeface="Cambria Math" panose="02040503050406030204" pitchFamily="18" charset="0"/>
                                </a:rPr>
                                <m:t>g</m:t>
                              </m:r>
                            </m:e>
                            <m:sup>
                              <m:r>
                                <a:rPr lang="pt-PT" sz="2300">
                                  <a:latin typeface="Cambria Math" panose="02040503050406030204" pitchFamily="18" charset="0"/>
                                </a:rPr>
                                <m:t>2</m:t>
                              </m:r>
                            </m:sup>
                          </m:sSup>
                          <m:sSup>
                            <m:sSupPr>
                              <m:ctrlPr>
                                <a:rPr lang="pt-PT" sz="2300" i="1">
                                  <a:latin typeface="Cambria Math" panose="02040503050406030204" pitchFamily="18" charset="0"/>
                                </a:rPr>
                              </m:ctrlPr>
                            </m:sSupPr>
                            <m:e>
                              <m:r>
                                <m:rPr>
                                  <m:sty m:val="p"/>
                                </m:rPr>
                                <a:rPr lang="pt-PT" sz="2300">
                                  <a:latin typeface="Cambria Math" panose="02040503050406030204" pitchFamily="18" charset="0"/>
                                </a:rPr>
                                <m:t>g</m:t>
                              </m:r>
                            </m:e>
                            <m:sup>
                              <m:r>
                                <a:rPr lang="pt-PT" sz="2300" i="1">
                                  <a:latin typeface="Cambria Math" panose="02040503050406030204" pitchFamily="18" charset="0"/>
                                </a:rPr>
                                <m:t>′</m:t>
                              </m:r>
                              <m:r>
                                <a:rPr lang="pt-PT" sz="2300">
                                  <a:latin typeface="Cambria Math" panose="02040503050406030204" pitchFamily="18" charset="0"/>
                                </a:rPr>
                                <m:t>2</m:t>
                              </m:r>
                            </m:sup>
                          </m:sSup>
                          <m:sSubSup>
                            <m:sSubSupPr>
                              <m:ctrlPr>
                                <a:rPr lang="pt-PT" sz="2300" i="1">
                                  <a:latin typeface="Cambria Math" panose="02040503050406030204" pitchFamily="18" charset="0"/>
                                </a:rPr>
                              </m:ctrlPr>
                            </m:sSubSupPr>
                            <m:e>
                              <m:r>
                                <m:rPr>
                                  <m:sty m:val="p"/>
                                </m:rPr>
                                <a:rPr lang="pt-PT" sz="2300">
                                  <a:latin typeface="Cambria Math" panose="02040503050406030204" pitchFamily="18" charset="0"/>
                                </a:rPr>
                                <m:t>A</m:t>
                              </m:r>
                            </m:e>
                            <m:sub>
                              <m:r>
                                <m:rPr>
                                  <m:sty m:val="p"/>
                                </m:rPr>
                                <a:rPr lang="pt-PT" sz="2300">
                                  <a:latin typeface="Cambria Math" panose="02040503050406030204" pitchFamily="18" charset="0"/>
                                </a:rPr>
                                <m:t>μ</m:t>
                              </m:r>
                            </m:sub>
                            <m:sup>
                              <m:r>
                                <a:rPr lang="pt-PT" sz="2300">
                                  <a:latin typeface="Cambria Math" panose="02040503050406030204" pitchFamily="18" charset="0"/>
                                </a:rPr>
                                <m:t>3</m:t>
                              </m:r>
                            </m:sup>
                          </m:sSubSup>
                          <m:sSup>
                            <m:sSupPr>
                              <m:ctrlPr>
                                <a:rPr lang="pt-PT" sz="2300" i="1">
                                  <a:latin typeface="Cambria Math" panose="02040503050406030204" pitchFamily="18" charset="0"/>
                                </a:rPr>
                              </m:ctrlPr>
                            </m:sSupPr>
                            <m:e>
                              <m:r>
                                <m:rPr>
                                  <m:sty m:val="p"/>
                                </m:rPr>
                                <a:rPr lang="pt-PT" sz="2300">
                                  <a:latin typeface="Cambria Math" panose="02040503050406030204" pitchFamily="18" charset="0"/>
                                </a:rPr>
                                <m:t>B</m:t>
                              </m:r>
                            </m:e>
                            <m:sup>
                              <m:r>
                                <m:rPr>
                                  <m:sty m:val="p"/>
                                </m:rPr>
                                <a:rPr lang="pt-PT" sz="2300">
                                  <a:latin typeface="Cambria Math" panose="02040503050406030204" pitchFamily="18" charset="0"/>
                                </a:rPr>
                                <m:t>μ</m:t>
                              </m:r>
                            </m:sup>
                          </m:sSup>
                        </m:e>
                      </m:d>
                      <m:r>
                        <a:rPr lang="pt-PT" sz="2300">
                          <a:latin typeface="Cambria Math" panose="02040503050406030204" pitchFamily="18" charset="0"/>
                        </a:rPr>
                        <m:t>,</m:t>
                      </m:r>
                    </m:oMath>
                  </m:oMathPara>
                </a14:m>
                <a:endParaRPr lang="pt-PT" sz="2300" dirty="0">
                  <a:solidFill>
                    <a:srgbClr val="FFFFFF"/>
                  </a:solidFill>
                </a:endParaRPr>
              </a:p>
            </p:txBody>
          </p:sp>
        </mc:Choice>
        <mc:Fallback xmlns="">
          <p:sp>
            <p:nvSpPr>
              <p:cNvPr id="5" name="Retângulo 4">
                <a:extLst>
                  <a:ext uri="{FF2B5EF4-FFF2-40B4-BE49-F238E27FC236}">
                    <a16:creationId xmlns:a16="http://schemas.microsoft.com/office/drawing/2014/main" id="{7BBA26E9-D038-496F-A171-3369268D7A6A}"/>
                  </a:ext>
                </a:extLst>
              </p:cNvPr>
              <p:cNvSpPr>
                <a:spLocks noRot="1" noChangeAspect="1" noMove="1" noResize="1" noEditPoints="1" noAdjustHandles="1" noChangeArrowheads="1" noChangeShapeType="1" noTextEdit="1"/>
              </p:cNvSpPr>
              <p:nvPr/>
            </p:nvSpPr>
            <p:spPr>
              <a:xfrm>
                <a:off x="-346969" y="4022076"/>
                <a:ext cx="9837938" cy="2084801"/>
              </a:xfrm>
              <a:prstGeom prst="rect">
                <a:avLst/>
              </a:prstGeom>
              <a:blipFill>
                <a:blip r:embed="rId3"/>
                <a:stretch>
                  <a:fillRect/>
                </a:stretch>
              </a:blipFill>
            </p:spPr>
            <p:txBody>
              <a:bodyPr/>
              <a:lstStyle/>
              <a:p>
                <a:r>
                  <a:rPr lang="pt-PT">
                    <a:noFill/>
                  </a:rPr>
                  <a:t> </a:t>
                </a:r>
              </a:p>
            </p:txBody>
          </p:sp>
        </mc:Fallback>
      </mc:AlternateContent>
    </p:spTree>
    <p:extLst>
      <p:ext uri="{BB962C8B-B14F-4D97-AF65-F5344CB8AC3E}">
        <p14:creationId xmlns:p14="http://schemas.microsoft.com/office/powerpoint/2010/main" val="2468566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47CB7-2EA6-47B0-BB78-7BE0A56023B0}"/>
              </a:ext>
            </a:extLst>
          </p:cNvPr>
          <p:cNvSpPr>
            <a:spLocks noGrp="1"/>
          </p:cNvSpPr>
          <p:nvPr>
            <p:ph type="title"/>
          </p:nvPr>
        </p:nvSpPr>
        <p:spPr/>
        <p:txBody>
          <a:bodyPr>
            <a:noAutofit/>
          </a:bodyPr>
          <a:lstStyle/>
          <a:p>
            <a:r>
              <a:rPr lang="pt-PT" sz="3100" dirty="0"/>
              <a:t>3.1 - Geração de massa para bosões no modelo padrão</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AC0C7C03-694D-4C6B-BCF6-3CCBBA46971F}"/>
                  </a:ext>
                </a:extLst>
              </p:cNvPr>
              <p:cNvSpPr>
                <a:spLocks noGrp="1"/>
              </p:cNvSpPr>
              <p:nvPr>
                <p:ph idx="1"/>
              </p:nvPr>
            </p:nvSpPr>
            <p:spPr/>
            <p:txBody>
              <a:bodyPr>
                <a:noAutofit/>
              </a:bodyPr>
              <a:lstStyle/>
              <a:p>
                <a:pPr marL="0" indent="0">
                  <a:buNone/>
                </a:pPr>
                <a:endParaRPr lang="pt-PT" sz="2000" dirty="0">
                  <a:solidFill>
                    <a:schemeClr val="tx1"/>
                  </a:solidFill>
                </a:endParaRPr>
              </a:p>
              <a:p>
                <a:pPr marL="0" indent="0">
                  <a:buNone/>
                </a:pPr>
                <a:endParaRPr lang="pt-PT" dirty="0">
                  <a:solidFill>
                    <a:schemeClr val="tx1"/>
                  </a:solidFill>
                </a:endParaRPr>
              </a:p>
              <a:p>
                <a:pPr marL="0" indent="0">
                  <a:buNone/>
                </a:pPr>
                <a:endParaRPr lang="pt-PT" sz="2000" dirty="0">
                  <a:solidFill>
                    <a:schemeClr val="tx1"/>
                  </a:solidFill>
                </a:endParaRPr>
              </a:p>
              <a:p>
                <a:pPr marL="0" indent="0">
                  <a:buNone/>
                </a:pPr>
                <a:r>
                  <a:rPr lang="pt-PT" sz="2000" dirty="0">
                    <a:solidFill>
                      <a:schemeClr val="tx1"/>
                    </a:solidFill>
                  </a:rPr>
                  <a:t>Rescrevendo este lagrangiano</a:t>
                </a:r>
                <a:r>
                  <a:rPr lang="pt-PT" dirty="0">
                    <a:solidFill>
                      <a:schemeClr val="tx1"/>
                    </a:solidFill>
                  </a:rPr>
                  <a:t> na sua base física, ou seja mudando os campos para, </a:t>
                </a:r>
                <a:endParaRPr lang="pt-PT" sz="2000" dirty="0">
                  <a:solidFill>
                    <a:schemeClr val="tx1"/>
                  </a:solidFill>
                </a:endParaRPr>
              </a:p>
              <a:p>
                <a:pPr marL="0" indent="0" algn="ctr">
                  <a:buNone/>
                </a:pPr>
                <a14:m>
                  <m:oMath xmlns:m="http://schemas.openxmlformats.org/officeDocument/2006/math">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𝑊</m:t>
                        </m:r>
                      </m:e>
                      <m:sub>
                        <m:r>
                          <m:rPr>
                            <m:sty m:val="p"/>
                          </m:rPr>
                          <a:rPr lang="pt-PT" sz="2200">
                            <a:solidFill>
                              <a:schemeClr val="tx1"/>
                            </a:solidFill>
                            <a:latin typeface="Cambria Math" panose="02040503050406030204" pitchFamily="18" charset="0"/>
                          </a:rPr>
                          <m:t>μ</m:t>
                        </m:r>
                      </m:sub>
                      <m:sup>
                        <m:r>
                          <a:rPr lang="pt-PT" sz="2200">
                            <a:solidFill>
                              <a:schemeClr val="tx1"/>
                            </a:solidFill>
                            <a:latin typeface="Cambria Math" panose="02040503050406030204" pitchFamily="18" charset="0"/>
                          </a:rPr>
                          <m:t>±</m:t>
                        </m:r>
                      </m:sup>
                    </m:sSubSup>
                    <m:r>
                      <a:rPr lang="pt-PT" sz="2200" i="1">
                        <a:solidFill>
                          <a:schemeClr val="tx1"/>
                        </a:solidFill>
                        <a:latin typeface="Cambria Math" panose="02040503050406030204" pitchFamily="18" charset="0"/>
                      </a:rPr>
                      <m:t>=</m:t>
                    </m:r>
                    <m:f>
                      <m:fPr>
                        <m:ctrlPr>
                          <a:rPr lang="pt-PT" sz="2200" i="1">
                            <a:solidFill>
                              <a:schemeClr val="tx1"/>
                            </a:solidFill>
                            <a:latin typeface="Cambria Math" panose="02040503050406030204" pitchFamily="18" charset="0"/>
                          </a:rPr>
                        </m:ctrlPr>
                      </m:fPr>
                      <m:num>
                        <m:r>
                          <a:rPr lang="pt-PT" sz="2200" i="1">
                            <a:solidFill>
                              <a:schemeClr val="tx1"/>
                            </a:solidFill>
                            <a:latin typeface="Cambria Math" panose="02040503050406030204" pitchFamily="18" charset="0"/>
                          </a:rPr>
                          <m:t>1</m:t>
                        </m:r>
                      </m:num>
                      <m:den>
                        <m:rad>
                          <m:radPr>
                            <m:degHide m:val="on"/>
                            <m:ctrlPr>
                              <a:rPr lang="pt-PT" sz="2200" i="1">
                                <a:solidFill>
                                  <a:schemeClr val="tx1"/>
                                </a:solidFill>
                                <a:latin typeface="Cambria Math" panose="02040503050406030204" pitchFamily="18" charset="0"/>
                              </a:rPr>
                            </m:ctrlPr>
                          </m:radPr>
                          <m:deg/>
                          <m:e>
                            <m:r>
                              <a:rPr lang="pt-PT" sz="2200" i="1">
                                <a:solidFill>
                                  <a:schemeClr val="tx1"/>
                                </a:solidFill>
                                <a:latin typeface="Cambria Math" panose="02040503050406030204" pitchFamily="18" charset="0"/>
                              </a:rPr>
                              <m:t>2</m:t>
                            </m:r>
                          </m:e>
                        </m:rad>
                      </m:den>
                    </m:f>
                    <m:d>
                      <m:dPr>
                        <m:ctrlPr>
                          <a:rPr lang="pt-PT" sz="2200" i="1">
                            <a:solidFill>
                              <a:schemeClr val="tx1"/>
                            </a:solidFill>
                            <a:latin typeface="Cambria Math" panose="02040503050406030204" pitchFamily="18" charset="0"/>
                          </a:rPr>
                        </m:ctrlPr>
                      </m:dPr>
                      <m:e>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𝐴</m:t>
                            </m:r>
                          </m:e>
                          <m:sub>
                            <m:r>
                              <m:rPr>
                                <m:sty m:val="p"/>
                              </m:rPr>
                              <a:rPr lang="pt-PT" sz="2200">
                                <a:solidFill>
                                  <a:schemeClr val="tx1"/>
                                </a:solidFill>
                                <a:latin typeface="Cambria Math" panose="02040503050406030204" pitchFamily="18" charset="0"/>
                              </a:rPr>
                              <m:t>μ</m:t>
                            </m:r>
                          </m:sub>
                          <m:sup>
                            <m:r>
                              <a:rPr lang="pt-PT" sz="2200" i="1">
                                <a:solidFill>
                                  <a:schemeClr val="tx1"/>
                                </a:solidFill>
                                <a:latin typeface="Cambria Math" panose="02040503050406030204" pitchFamily="18" charset="0"/>
                              </a:rPr>
                              <m:t>1</m:t>
                            </m:r>
                          </m:sup>
                        </m:sSubSup>
                        <m:r>
                          <a:rPr lang="pt-PT" sz="2200">
                            <a:solidFill>
                              <a:schemeClr val="tx1"/>
                            </a:solidFill>
                            <a:latin typeface="Cambria Math" panose="02040503050406030204" pitchFamily="18" charset="0"/>
                          </a:rPr>
                          <m:t>±</m:t>
                        </m:r>
                        <m:r>
                          <a:rPr lang="pt-PT" sz="2200" i="1">
                            <a:solidFill>
                              <a:schemeClr val="tx1"/>
                            </a:solidFill>
                            <a:latin typeface="Cambria Math" panose="02040503050406030204" pitchFamily="18" charset="0"/>
                          </a:rPr>
                          <m:t>𝑖</m:t>
                        </m:r>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𝐴</m:t>
                            </m:r>
                          </m:e>
                          <m:sub>
                            <m:r>
                              <m:rPr>
                                <m:sty m:val="p"/>
                              </m:rPr>
                              <a:rPr lang="pt-PT" sz="2200">
                                <a:solidFill>
                                  <a:schemeClr val="tx1"/>
                                </a:solidFill>
                                <a:latin typeface="Cambria Math" panose="02040503050406030204" pitchFamily="18" charset="0"/>
                              </a:rPr>
                              <m:t>μ</m:t>
                            </m:r>
                          </m:sub>
                          <m:sup>
                            <m:r>
                              <a:rPr lang="pt-PT" sz="2200" i="1">
                                <a:solidFill>
                                  <a:schemeClr val="tx1"/>
                                </a:solidFill>
                                <a:latin typeface="Cambria Math" panose="02040503050406030204" pitchFamily="18" charset="0"/>
                              </a:rPr>
                              <m:t>2</m:t>
                            </m:r>
                          </m:sup>
                        </m:sSubSup>
                      </m:e>
                    </m:d>
                  </m:oMath>
                </a14:m>
                <a:r>
                  <a:rPr lang="pt-PT" sz="2200" dirty="0">
                    <a:solidFill>
                      <a:schemeClr val="tx1"/>
                    </a:solidFill>
                  </a:rPr>
                  <a:t> ,</a:t>
                </a:r>
              </a:p>
              <a:p>
                <a:pPr marL="0" indent="0" algn="ctr">
                  <a:buNone/>
                </a:pPr>
                <a:r>
                  <a:rPr lang="pt-PT" sz="2200" dirty="0">
                    <a:solidFill>
                      <a:schemeClr val="tx1"/>
                    </a:solidFill>
                  </a:rPr>
                  <a:t> </a:t>
                </a:r>
                <a14:m>
                  <m:oMath xmlns:m="http://schemas.openxmlformats.org/officeDocument/2006/math">
                    <m:sSub>
                      <m:sSubPr>
                        <m:ctrlPr>
                          <a:rPr lang="pt-PT" sz="2200" i="1">
                            <a:solidFill>
                              <a:schemeClr val="tx1"/>
                            </a:solidFill>
                            <a:latin typeface="Cambria Math" panose="02040503050406030204" pitchFamily="18" charset="0"/>
                          </a:rPr>
                        </m:ctrlPr>
                      </m:sSubPr>
                      <m:e>
                        <m:r>
                          <a:rPr lang="pt-PT" sz="2200" i="1">
                            <a:solidFill>
                              <a:schemeClr val="tx1"/>
                            </a:solidFill>
                            <a:latin typeface="Cambria Math" panose="02040503050406030204" pitchFamily="18" charset="0"/>
                          </a:rPr>
                          <m:t>𝐴</m:t>
                        </m:r>
                      </m:e>
                      <m:sub>
                        <m:r>
                          <m:rPr>
                            <m:sty m:val="p"/>
                          </m:rPr>
                          <a:rPr lang="pt-PT" sz="2200">
                            <a:solidFill>
                              <a:schemeClr val="tx1"/>
                            </a:solidFill>
                            <a:latin typeface="Cambria Math" panose="02040503050406030204" pitchFamily="18" charset="0"/>
                          </a:rPr>
                          <m:t>μ</m:t>
                        </m:r>
                      </m:sub>
                    </m:sSub>
                    <m:r>
                      <a:rPr lang="pt-PT" sz="2200" i="1">
                        <a:solidFill>
                          <a:schemeClr val="tx1"/>
                        </a:solidFill>
                        <a:latin typeface="Cambria Math" panose="02040503050406030204" pitchFamily="18" charset="0"/>
                      </a:rPr>
                      <m:t>=</m:t>
                    </m:r>
                    <m:func>
                      <m:funcPr>
                        <m:ctrlPr>
                          <a:rPr lang="pt-PT" sz="2200" i="1">
                            <a:solidFill>
                              <a:schemeClr val="tx1"/>
                            </a:solidFill>
                            <a:latin typeface="Cambria Math" panose="02040503050406030204" pitchFamily="18" charset="0"/>
                          </a:rPr>
                        </m:ctrlPr>
                      </m:funcPr>
                      <m:fName>
                        <m:r>
                          <m:rPr>
                            <m:sty m:val="p"/>
                          </m:rPr>
                          <a:rPr lang="pt-PT" sz="2200">
                            <a:solidFill>
                              <a:schemeClr val="tx1"/>
                            </a:solidFill>
                            <a:latin typeface="Cambria Math" panose="02040503050406030204" pitchFamily="18" charset="0"/>
                          </a:rPr>
                          <m:t>cos</m:t>
                        </m:r>
                      </m:fName>
                      <m:e>
                        <m:d>
                          <m:dPr>
                            <m:ctrlPr>
                              <a:rPr lang="pt-PT" sz="2200" i="1">
                                <a:solidFill>
                                  <a:schemeClr val="tx1"/>
                                </a:solidFill>
                                <a:latin typeface="Cambria Math" panose="02040503050406030204" pitchFamily="18" charset="0"/>
                              </a:rPr>
                            </m:ctrlPr>
                          </m:dPr>
                          <m:e>
                            <m:sSub>
                              <m:sSubPr>
                                <m:ctrlPr>
                                  <a:rPr lang="pt-PT" sz="2200" i="1">
                                    <a:solidFill>
                                      <a:schemeClr val="tx1"/>
                                    </a:solidFill>
                                    <a:latin typeface="Cambria Math" panose="02040503050406030204" pitchFamily="18" charset="0"/>
                                  </a:rPr>
                                </m:ctrlPr>
                              </m:sSubPr>
                              <m:e>
                                <m:r>
                                  <m:rPr>
                                    <m:sty m:val="p"/>
                                  </m:rPr>
                                  <a:rPr lang="pt-PT" sz="2200">
                                    <a:solidFill>
                                      <a:schemeClr val="tx1"/>
                                    </a:solidFill>
                                    <a:latin typeface="Cambria Math" panose="02040503050406030204" pitchFamily="18" charset="0"/>
                                  </a:rPr>
                                  <m:t>θ</m:t>
                                </m:r>
                              </m:e>
                              <m:sub>
                                <m:r>
                                  <m:rPr>
                                    <m:sty m:val="p"/>
                                  </m:rPr>
                                  <a:rPr lang="pt-PT" sz="2200">
                                    <a:solidFill>
                                      <a:schemeClr val="tx1"/>
                                    </a:solidFill>
                                    <a:latin typeface="Cambria Math" panose="02040503050406030204" pitchFamily="18" charset="0"/>
                                  </a:rPr>
                                  <m:t>ω</m:t>
                                </m:r>
                              </m:sub>
                            </m:sSub>
                          </m:e>
                        </m:d>
                      </m:e>
                    </m:func>
                    <m:sSub>
                      <m:sSubPr>
                        <m:ctrlPr>
                          <a:rPr lang="pt-PT" sz="2200" i="1">
                            <a:solidFill>
                              <a:schemeClr val="tx1"/>
                            </a:solidFill>
                            <a:latin typeface="Cambria Math" panose="02040503050406030204" pitchFamily="18" charset="0"/>
                          </a:rPr>
                        </m:ctrlPr>
                      </m:sSubPr>
                      <m:e>
                        <m:r>
                          <a:rPr lang="pt-PT" sz="2200" i="1">
                            <a:solidFill>
                              <a:schemeClr val="tx1"/>
                            </a:solidFill>
                            <a:latin typeface="Cambria Math" panose="02040503050406030204" pitchFamily="18" charset="0"/>
                          </a:rPr>
                          <m:t>𝐵</m:t>
                        </m:r>
                      </m:e>
                      <m:sub>
                        <m:r>
                          <m:rPr>
                            <m:sty m:val="p"/>
                          </m:rPr>
                          <a:rPr lang="pt-PT" sz="2200">
                            <a:solidFill>
                              <a:schemeClr val="tx1"/>
                            </a:solidFill>
                            <a:latin typeface="Cambria Math" panose="02040503050406030204" pitchFamily="18" charset="0"/>
                          </a:rPr>
                          <m:t>μ</m:t>
                        </m:r>
                      </m:sub>
                    </m:sSub>
                    <m:r>
                      <a:rPr lang="pt-PT" sz="2200" i="1">
                        <a:solidFill>
                          <a:schemeClr val="tx1"/>
                        </a:solidFill>
                        <a:latin typeface="Cambria Math" panose="02040503050406030204" pitchFamily="18" charset="0"/>
                      </a:rPr>
                      <m:t>+</m:t>
                    </m:r>
                    <m:func>
                      <m:funcPr>
                        <m:ctrlPr>
                          <a:rPr lang="pt-PT" sz="2200" i="1">
                            <a:solidFill>
                              <a:schemeClr val="tx1"/>
                            </a:solidFill>
                            <a:latin typeface="Cambria Math" panose="02040503050406030204" pitchFamily="18" charset="0"/>
                          </a:rPr>
                        </m:ctrlPr>
                      </m:funcPr>
                      <m:fName>
                        <m:r>
                          <m:rPr>
                            <m:sty m:val="p"/>
                          </m:rPr>
                          <a:rPr lang="pt-PT" sz="2200">
                            <a:solidFill>
                              <a:schemeClr val="tx1"/>
                            </a:solidFill>
                            <a:latin typeface="Cambria Math" panose="02040503050406030204" pitchFamily="18" charset="0"/>
                          </a:rPr>
                          <m:t>sin</m:t>
                        </m:r>
                      </m:fName>
                      <m:e>
                        <m:d>
                          <m:dPr>
                            <m:ctrlPr>
                              <a:rPr lang="pt-PT" sz="2200" i="1">
                                <a:solidFill>
                                  <a:schemeClr val="tx1"/>
                                </a:solidFill>
                                <a:latin typeface="Cambria Math" panose="02040503050406030204" pitchFamily="18" charset="0"/>
                              </a:rPr>
                            </m:ctrlPr>
                          </m:dPr>
                          <m:e>
                            <m:sSub>
                              <m:sSubPr>
                                <m:ctrlPr>
                                  <a:rPr lang="pt-PT" sz="2200" i="1">
                                    <a:solidFill>
                                      <a:schemeClr val="tx1"/>
                                    </a:solidFill>
                                    <a:latin typeface="Cambria Math" panose="02040503050406030204" pitchFamily="18" charset="0"/>
                                  </a:rPr>
                                </m:ctrlPr>
                              </m:sSubPr>
                              <m:e>
                                <m:r>
                                  <m:rPr>
                                    <m:sty m:val="p"/>
                                  </m:rPr>
                                  <a:rPr lang="pt-PT" sz="2200">
                                    <a:solidFill>
                                      <a:schemeClr val="tx1"/>
                                    </a:solidFill>
                                    <a:latin typeface="Cambria Math" panose="02040503050406030204" pitchFamily="18" charset="0"/>
                                  </a:rPr>
                                  <m:t>θ</m:t>
                                </m:r>
                              </m:e>
                              <m:sub>
                                <m:r>
                                  <m:rPr>
                                    <m:sty m:val="p"/>
                                  </m:rPr>
                                  <a:rPr lang="pt-PT" sz="2200">
                                    <a:solidFill>
                                      <a:schemeClr val="tx1"/>
                                    </a:solidFill>
                                    <a:latin typeface="Cambria Math" panose="02040503050406030204" pitchFamily="18" charset="0"/>
                                  </a:rPr>
                                  <m:t>ω</m:t>
                                </m:r>
                              </m:sub>
                            </m:sSub>
                          </m:e>
                        </m:d>
                      </m:e>
                    </m:func>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𝐴</m:t>
                        </m:r>
                      </m:e>
                      <m:sub>
                        <m:r>
                          <m:rPr>
                            <m:sty m:val="p"/>
                          </m:rPr>
                          <a:rPr lang="pt-PT" sz="2200">
                            <a:solidFill>
                              <a:schemeClr val="tx1"/>
                            </a:solidFill>
                            <a:latin typeface="Cambria Math" panose="02040503050406030204" pitchFamily="18" charset="0"/>
                          </a:rPr>
                          <m:t>μ</m:t>
                        </m:r>
                      </m:sub>
                      <m:sup>
                        <m:r>
                          <a:rPr lang="pt-PT" sz="2200" i="1">
                            <a:solidFill>
                              <a:schemeClr val="tx1"/>
                            </a:solidFill>
                            <a:latin typeface="Cambria Math" panose="02040503050406030204" pitchFamily="18" charset="0"/>
                          </a:rPr>
                          <m:t>3</m:t>
                        </m:r>
                      </m:sup>
                    </m:sSubSup>
                  </m:oMath>
                </a14:m>
                <a:r>
                  <a:rPr lang="pt-PT" sz="2200" dirty="0">
                    <a:solidFill>
                      <a:schemeClr val="tx1"/>
                    </a:solidFill>
                  </a:rPr>
                  <a:t>  , </a:t>
                </a:r>
              </a:p>
              <a:p>
                <a:pPr marL="0" indent="0" algn="ctr">
                  <a:buNone/>
                </a:pPr>
                <a14:m>
                  <m:oMath xmlns:m="http://schemas.openxmlformats.org/officeDocument/2006/math">
                    <m:sSub>
                      <m:sSubPr>
                        <m:ctrlPr>
                          <a:rPr lang="pt-PT" sz="2200" i="1" smtClean="0">
                            <a:solidFill>
                              <a:schemeClr val="tx1"/>
                            </a:solidFill>
                            <a:latin typeface="Cambria Math" panose="02040503050406030204" pitchFamily="18" charset="0"/>
                          </a:rPr>
                        </m:ctrlPr>
                      </m:sSubPr>
                      <m:e>
                        <m:r>
                          <a:rPr lang="pt-PT" sz="2200" i="1">
                            <a:solidFill>
                              <a:schemeClr val="tx1"/>
                            </a:solidFill>
                            <a:latin typeface="Cambria Math" panose="02040503050406030204" pitchFamily="18" charset="0"/>
                          </a:rPr>
                          <m:t>𝑍</m:t>
                        </m:r>
                      </m:e>
                      <m:sub>
                        <m:r>
                          <m:rPr>
                            <m:sty m:val="p"/>
                          </m:rPr>
                          <a:rPr lang="pt-PT" sz="2200">
                            <a:solidFill>
                              <a:schemeClr val="tx1"/>
                            </a:solidFill>
                            <a:latin typeface="Cambria Math" panose="02040503050406030204" pitchFamily="18" charset="0"/>
                          </a:rPr>
                          <m:t>μ</m:t>
                        </m:r>
                      </m:sub>
                    </m:sSub>
                    <m:r>
                      <a:rPr lang="pt-PT" sz="2200" i="1">
                        <a:solidFill>
                          <a:schemeClr val="tx1"/>
                        </a:solidFill>
                        <a:latin typeface="Cambria Math" panose="02040503050406030204" pitchFamily="18" charset="0"/>
                      </a:rPr>
                      <m:t>=−</m:t>
                    </m:r>
                    <m:r>
                      <m:rPr>
                        <m:sty m:val="p"/>
                      </m:rPr>
                      <a:rPr lang="pt-PT" sz="2200">
                        <a:solidFill>
                          <a:schemeClr val="tx1"/>
                        </a:solidFill>
                        <a:latin typeface="Cambria Math" panose="02040503050406030204" pitchFamily="18" charset="0"/>
                      </a:rPr>
                      <m:t>si</m:t>
                    </m:r>
                    <m:func>
                      <m:funcPr>
                        <m:ctrlPr>
                          <a:rPr lang="pt-PT" sz="2200" i="1">
                            <a:solidFill>
                              <a:schemeClr val="tx1"/>
                            </a:solidFill>
                            <a:latin typeface="Cambria Math" panose="02040503050406030204" pitchFamily="18" charset="0"/>
                          </a:rPr>
                        </m:ctrlPr>
                      </m:funcPr>
                      <m:fName>
                        <m:r>
                          <m:rPr>
                            <m:sty m:val="p"/>
                          </m:rPr>
                          <a:rPr lang="pt-PT" sz="2200">
                            <a:solidFill>
                              <a:schemeClr val="tx1"/>
                            </a:solidFill>
                            <a:latin typeface="Cambria Math" panose="02040503050406030204" pitchFamily="18" charset="0"/>
                          </a:rPr>
                          <m:t>n</m:t>
                        </m:r>
                      </m:fName>
                      <m:e>
                        <m:d>
                          <m:dPr>
                            <m:ctrlPr>
                              <a:rPr lang="pt-PT" sz="2200" i="1">
                                <a:solidFill>
                                  <a:schemeClr val="tx1"/>
                                </a:solidFill>
                                <a:latin typeface="Cambria Math" panose="02040503050406030204" pitchFamily="18" charset="0"/>
                              </a:rPr>
                            </m:ctrlPr>
                          </m:dPr>
                          <m:e>
                            <m:sSub>
                              <m:sSubPr>
                                <m:ctrlPr>
                                  <a:rPr lang="pt-PT" sz="2200" i="1">
                                    <a:solidFill>
                                      <a:schemeClr val="tx1"/>
                                    </a:solidFill>
                                    <a:latin typeface="Cambria Math" panose="02040503050406030204" pitchFamily="18" charset="0"/>
                                  </a:rPr>
                                </m:ctrlPr>
                              </m:sSubPr>
                              <m:e>
                                <m:r>
                                  <m:rPr>
                                    <m:sty m:val="p"/>
                                  </m:rPr>
                                  <a:rPr lang="pt-PT" sz="2200">
                                    <a:solidFill>
                                      <a:schemeClr val="tx1"/>
                                    </a:solidFill>
                                    <a:latin typeface="Cambria Math" panose="02040503050406030204" pitchFamily="18" charset="0"/>
                                  </a:rPr>
                                  <m:t>θ</m:t>
                                </m:r>
                              </m:e>
                              <m:sub>
                                <m:r>
                                  <m:rPr>
                                    <m:sty m:val="p"/>
                                  </m:rPr>
                                  <a:rPr lang="pt-PT" sz="2200">
                                    <a:solidFill>
                                      <a:schemeClr val="tx1"/>
                                    </a:solidFill>
                                    <a:latin typeface="Cambria Math" panose="02040503050406030204" pitchFamily="18" charset="0"/>
                                  </a:rPr>
                                  <m:t>ω</m:t>
                                </m:r>
                              </m:sub>
                            </m:sSub>
                          </m:e>
                        </m:d>
                      </m:e>
                    </m:func>
                    <m:sSub>
                      <m:sSubPr>
                        <m:ctrlPr>
                          <a:rPr lang="pt-PT" sz="2200" i="1">
                            <a:solidFill>
                              <a:schemeClr val="tx1"/>
                            </a:solidFill>
                            <a:latin typeface="Cambria Math" panose="02040503050406030204" pitchFamily="18" charset="0"/>
                          </a:rPr>
                        </m:ctrlPr>
                      </m:sSubPr>
                      <m:e>
                        <m:r>
                          <a:rPr lang="pt-PT" sz="2200" i="1">
                            <a:solidFill>
                              <a:schemeClr val="tx1"/>
                            </a:solidFill>
                            <a:latin typeface="Cambria Math" panose="02040503050406030204" pitchFamily="18" charset="0"/>
                          </a:rPr>
                          <m:t>𝐵</m:t>
                        </m:r>
                      </m:e>
                      <m:sub>
                        <m:r>
                          <m:rPr>
                            <m:sty m:val="p"/>
                          </m:rPr>
                          <a:rPr lang="pt-PT" sz="2200">
                            <a:solidFill>
                              <a:schemeClr val="tx1"/>
                            </a:solidFill>
                            <a:latin typeface="Cambria Math" panose="02040503050406030204" pitchFamily="18" charset="0"/>
                          </a:rPr>
                          <m:t>μ</m:t>
                        </m:r>
                      </m:sub>
                    </m:sSub>
                    <m:r>
                      <a:rPr lang="pt-PT" sz="2200" i="1">
                        <a:solidFill>
                          <a:schemeClr val="tx1"/>
                        </a:solidFill>
                        <a:latin typeface="Cambria Math" panose="02040503050406030204" pitchFamily="18" charset="0"/>
                      </a:rPr>
                      <m:t>+</m:t>
                    </m:r>
                    <m:r>
                      <m:rPr>
                        <m:sty m:val="p"/>
                      </m:rPr>
                      <a:rPr lang="pt-PT" sz="2200">
                        <a:solidFill>
                          <a:schemeClr val="tx1"/>
                        </a:solidFill>
                        <a:latin typeface="Cambria Math" panose="02040503050406030204" pitchFamily="18" charset="0"/>
                      </a:rPr>
                      <m:t>co</m:t>
                    </m:r>
                    <m:func>
                      <m:funcPr>
                        <m:ctrlPr>
                          <a:rPr lang="pt-PT" sz="2200" i="1">
                            <a:solidFill>
                              <a:schemeClr val="tx1"/>
                            </a:solidFill>
                            <a:latin typeface="Cambria Math" panose="02040503050406030204" pitchFamily="18" charset="0"/>
                          </a:rPr>
                        </m:ctrlPr>
                      </m:funcPr>
                      <m:fName>
                        <m:r>
                          <m:rPr>
                            <m:sty m:val="p"/>
                          </m:rPr>
                          <a:rPr lang="pt-PT" sz="2200">
                            <a:solidFill>
                              <a:schemeClr val="tx1"/>
                            </a:solidFill>
                            <a:latin typeface="Cambria Math" panose="02040503050406030204" pitchFamily="18" charset="0"/>
                          </a:rPr>
                          <m:t>s</m:t>
                        </m:r>
                      </m:fName>
                      <m:e>
                        <m:d>
                          <m:dPr>
                            <m:ctrlPr>
                              <a:rPr lang="pt-PT" sz="2200" i="1">
                                <a:solidFill>
                                  <a:schemeClr val="tx1"/>
                                </a:solidFill>
                                <a:latin typeface="Cambria Math" panose="02040503050406030204" pitchFamily="18" charset="0"/>
                              </a:rPr>
                            </m:ctrlPr>
                          </m:dPr>
                          <m:e>
                            <m:sSub>
                              <m:sSubPr>
                                <m:ctrlPr>
                                  <a:rPr lang="pt-PT" sz="2200" i="1">
                                    <a:solidFill>
                                      <a:schemeClr val="tx1"/>
                                    </a:solidFill>
                                    <a:latin typeface="Cambria Math" panose="02040503050406030204" pitchFamily="18" charset="0"/>
                                  </a:rPr>
                                </m:ctrlPr>
                              </m:sSubPr>
                              <m:e>
                                <m:r>
                                  <m:rPr>
                                    <m:sty m:val="p"/>
                                  </m:rPr>
                                  <a:rPr lang="pt-PT" sz="2200">
                                    <a:solidFill>
                                      <a:schemeClr val="tx1"/>
                                    </a:solidFill>
                                    <a:latin typeface="Cambria Math" panose="02040503050406030204" pitchFamily="18" charset="0"/>
                                  </a:rPr>
                                  <m:t>θ</m:t>
                                </m:r>
                              </m:e>
                              <m:sub>
                                <m:r>
                                  <m:rPr>
                                    <m:sty m:val="p"/>
                                  </m:rPr>
                                  <a:rPr lang="pt-PT" sz="2200">
                                    <a:solidFill>
                                      <a:schemeClr val="tx1"/>
                                    </a:solidFill>
                                    <a:latin typeface="Cambria Math" panose="02040503050406030204" pitchFamily="18" charset="0"/>
                                  </a:rPr>
                                  <m:t>ω</m:t>
                                </m:r>
                              </m:sub>
                            </m:sSub>
                          </m:e>
                        </m:d>
                      </m:e>
                    </m:func>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𝐴</m:t>
                        </m:r>
                      </m:e>
                      <m:sub>
                        <m:r>
                          <m:rPr>
                            <m:sty m:val="p"/>
                          </m:rPr>
                          <a:rPr lang="pt-PT" sz="2200" i="0">
                            <a:solidFill>
                              <a:schemeClr val="tx1"/>
                            </a:solidFill>
                            <a:latin typeface="Cambria Math" panose="02040503050406030204" pitchFamily="18" charset="0"/>
                          </a:rPr>
                          <m:t>μ</m:t>
                        </m:r>
                      </m:sub>
                      <m:sup>
                        <m:r>
                          <a:rPr lang="pt-PT" sz="2200" i="0">
                            <a:solidFill>
                              <a:schemeClr val="tx1"/>
                            </a:solidFill>
                            <a:latin typeface="Cambria Math" panose="02040503050406030204" pitchFamily="18" charset="0"/>
                          </a:rPr>
                          <m:t>3</m:t>
                        </m:r>
                      </m:sup>
                    </m:sSubSup>
                  </m:oMath>
                </a14:m>
                <a:r>
                  <a:rPr lang="pt-PT" sz="2200" i="1" dirty="0">
                    <a:solidFill>
                      <a:schemeClr val="tx1"/>
                    </a:solidFill>
                  </a:rPr>
                  <a:t> </a:t>
                </a:r>
                <a:r>
                  <a:rPr lang="pt-PT" sz="2200" dirty="0">
                    <a:solidFill>
                      <a:schemeClr val="tx1"/>
                    </a:solidFill>
                  </a:rPr>
                  <a:t>,</a:t>
                </a:r>
              </a:p>
              <a:p>
                <a:pPr marL="0" indent="0">
                  <a:buNone/>
                </a:pPr>
                <a:r>
                  <a:rPr lang="pt-PT" sz="2000" dirty="0">
                    <a:solidFill>
                      <a:schemeClr val="tx1"/>
                    </a:solidFill>
                  </a:rPr>
                  <a:t>Obtemos somente termos quadráticos levando às massas, </a:t>
                </a:r>
              </a:p>
              <a:p>
                <a:pPr marL="0" indent="0" algn="ctr">
                  <a:buNone/>
                </a:pPr>
                <a14:m>
                  <m:oMath xmlns:m="http://schemas.openxmlformats.org/officeDocument/2006/math">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𝑀</m:t>
                        </m:r>
                      </m:e>
                      <m:sub>
                        <m:r>
                          <a:rPr lang="pt-PT" sz="2000" i="1">
                            <a:solidFill>
                              <a:schemeClr val="tx1"/>
                            </a:solidFill>
                            <a:latin typeface="Cambria Math" panose="02040503050406030204" pitchFamily="18" charset="0"/>
                          </a:rPr>
                          <m:t>𝑍</m:t>
                        </m:r>
                      </m:sub>
                    </m:sSub>
                    <m:r>
                      <a:rPr lang="pt-PT" sz="2000" i="1">
                        <a:solidFill>
                          <a:schemeClr val="tx1"/>
                        </a:solidFill>
                        <a:latin typeface="Cambria Math" panose="02040503050406030204" pitchFamily="18" charset="0"/>
                      </a:rPr>
                      <m:t>=</m:t>
                    </m:r>
                    <m:f>
                      <m:fPr>
                        <m:ctrlPr>
                          <a:rPr lang="pt-PT" sz="2000" i="1">
                            <a:solidFill>
                              <a:schemeClr val="tx1"/>
                            </a:solidFill>
                            <a:latin typeface="Cambria Math" panose="02040503050406030204" pitchFamily="18" charset="0"/>
                          </a:rPr>
                        </m:ctrlPr>
                      </m:fPr>
                      <m:num>
                        <m:r>
                          <a:rPr lang="pt-PT" sz="2000" i="1">
                            <a:solidFill>
                              <a:schemeClr val="tx1"/>
                            </a:solidFill>
                            <a:latin typeface="Cambria Math" panose="02040503050406030204" pitchFamily="18" charset="0"/>
                          </a:rPr>
                          <m:t>1</m:t>
                        </m:r>
                      </m:num>
                      <m:den>
                        <m:r>
                          <a:rPr lang="pt-PT" sz="2000" i="1">
                            <a:solidFill>
                              <a:schemeClr val="tx1"/>
                            </a:solidFill>
                            <a:latin typeface="Cambria Math" panose="02040503050406030204" pitchFamily="18" charset="0"/>
                          </a:rPr>
                          <m:t>2</m:t>
                        </m:r>
                      </m:den>
                    </m:f>
                    <m:r>
                      <a:rPr lang="pt-PT" sz="2000" i="1">
                        <a:solidFill>
                          <a:schemeClr val="tx1"/>
                        </a:solidFill>
                        <a:latin typeface="Cambria Math" panose="02040503050406030204" pitchFamily="18" charset="0"/>
                      </a:rPr>
                      <m:t>𝑣</m:t>
                    </m:r>
                    <m:rad>
                      <m:radPr>
                        <m:degHide m:val="on"/>
                        <m:ctrlPr>
                          <a:rPr lang="pt-PT" sz="2000" i="1">
                            <a:solidFill>
                              <a:schemeClr val="tx1"/>
                            </a:solidFill>
                            <a:latin typeface="Cambria Math" panose="02040503050406030204" pitchFamily="18" charset="0"/>
                          </a:rPr>
                        </m:ctrlPr>
                      </m:radPr>
                      <m:deg/>
                      <m:e>
                        <m:sSup>
                          <m:sSupPr>
                            <m:ctrlPr>
                              <a:rPr lang="pt-PT" sz="2000" i="1">
                                <a:solidFill>
                                  <a:schemeClr val="tx1"/>
                                </a:solidFill>
                                <a:latin typeface="Cambria Math" panose="02040503050406030204" pitchFamily="18" charset="0"/>
                              </a:rPr>
                            </m:ctrlPr>
                          </m:sSupPr>
                          <m:e>
                            <m:r>
                              <a:rPr lang="pt-PT" sz="2000" i="1">
                                <a:solidFill>
                                  <a:schemeClr val="tx1"/>
                                </a:solidFill>
                                <a:latin typeface="Cambria Math" panose="02040503050406030204" pitchFamily="18" charset="0"/>
                              </a:rPr>
                              <m:t>𝑔</m:t>
                            </m:r>
                          </m:e>
                          <m:sup>
                            <m:r>
                              <a:rPr lang="pt-PT" sz="2000" i="1">
                                <a:solidFill>
                                  <a:schemeClr val="tx1"/>
                                </a:solidFill>
                                <a:latin typeface="Cambria Math" panose="02040503050406030204" pitchFamily="18" charset="0"/>
                              </a:rPr>
                              <m:t>2</m:t>
                            </m:r>
                          </m:sup>
                        </m:sSup>
                        <m:r>
                          <a:rPr lang="pt-PT" sz="2000" i="1">
                            <a:solidFill>
                              <a:schemeClr val="tx1"/>
                            </a:solidFill>
                            <a:latin typeface="Cambria Math" panose="02040503050406030204" pitchFamily="18" charset="0"/>
                          </a:rPr>
                          <m:t>+</m:t>
                        </m:r>
                        <m:sSup>
                          <m:sSupPr>
                            <m:ctrlPr>
                              <a:rPr lang="pt-PT" sz="2000" i="1">
                                <a:solidFill>
                                  <a:schemeClr val="tx1"/>
                                </a:solidFill>
                                <a:latin typeface="Cambria Math" panose="02040503050406030204" pitchFamily="18" charset="0"/>
                              </a:rPr>
                            </m:ctrlPr>
                          </m:sSupPr>
                          <m:e>
                            <m:r>
                              <a:rPr lang="pt-PT" sz="2000" i="1">
                                <a:solidFill>
                                  <a:schemeClr val="tx1"/>
                                </a:solidFill>
                                <a:latin typeface="Cambria Math" panose="02040503050406030204" pitchFamily="18" charset="0"/>
                              </a:rPr>
                              <m:t>𝑔</m:t>
                            </m:r>
                          </m:e>
                          <m:sup>
                            <m:r>
                              <a:rPr lang="pt-PT" sz="2000" i="1">
                                <a:solidFill>
                                  <a:schemeClr val="tx1"/>
                                </a:solidFill>
                                <a:latin typeface="Cambria Math" panose="02040503050406030204" pitchFamily="18" charset="0"/>
                              </a:rPr>
                              <m:t>′2</m:t>
                            </m:r>
                          </m:sup>
                        </m:sSup>
                      </m:e>
                    </m:rad>
                  </m:oMath>
                </a14:m>
                <a:r>
                  <a:rPr lang="pt-PT" sz="2000" dirty="0">
                    <a:solidFill>
                      <a:schemeClr val="tx1"/>
                    </a:solidFill>
                  </a:rPr>
                  <a:t>  e   </a:t>
                </a:r>
                <a14:m>
                  <m:oMath xmlns:m="http://schemas.openxmlformats.org/officeDocument/2006/math">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𝑀</m:t>
                        </m:r>
                      </m:e>
                      <m:sub>
                        <m:r>
                          <a:rPr lang="pt-PT" sz="2000" i="1">
                            <a:solidFill>
                              <a:schemeClr val="tx1"/>
                            </a:solidFill>
                            <a:latin typeface="Cambria Math" panose="02040503050406030204" pitchFamily="18" charset="0"/>
                          </a:rPr>
                          <m:t>𝑊</m:t>
                        </m:r>
                      </m:sub>
                    </m:sSub>
                    <m:r>
                      <a:rPr lang="pt-PT" sz="2000" i="1">
                        <a:solidFill>
                          <a:schemeClr val="tx1"/>
                        </a:solidFill>
                        <a:latin typeface="Cambria Math" panose="02040503050406030204" pitchFamily="18" charset="0"/>
                      </a:rPr>
                      <m:t>=</m:t>
                    </m:r>
                    <m:f>
                      <m:fPr>
                        <m:ctrlPr>
                          <a:rPr lang="pt-PT" sz="2000" i="1">
                            <a:solidFill>
                              <a:schemeClr val="tx1"/>
                            </a:solidFill>
                            <a:latin typeface="Cambria Math" panose="02040503050406030204" pitchFamily="18" charset="0"/>
                          </a:rPr>
                        </m:ctrlPr>
                      </m:fPr>
                      <m:num>
                        <m:r>
                          <a:rPr lang="pt-PT" sz="2000" i="1">
                            <a:solidFill>
                              <a:schemeClr val="tx1"/>
                            </a:solidFill>
                            <a:latin typeface="Cambria Math" panose="02040503050406030204" pitchFamily="18" charset="0"/>
                          </a:rPr>
                          <m:t>1</m:t>
                        </m:r>
                      </m:num>
                      <m:den>
                        <m:r>
                          <a:rPr lang="pt-PT" sz="2000" i="1">
                            <a:solidFill>
                              <a:schemeClr val="tx1"/>
                            </a:solidFill>
                            <a:latin typeface="Cambria Math" panose="02040503050406030204" pitchFamily="18" charset="0"/>
                          </a:rPr>
                          <m:t>2</m:t>
                        </m:r>
                      </m:den>
                    </m:f>
                    <m:r>
                      <a:rPr lang="pt-PT" sz="2000" b="0" i="1" smtClean="0">
                        <a:solidFill>
                          <a:schemeClr val="tx1"/>
                        </a:solidFill>
                        <a:latin typeface="Cambria Math" panose="02040503050406030204" pitchFamily="18" charset="0"/>
                      </a:rPr>
                      <m:t> </m:t>
                    </m:r>
                    <m:r>
                      <a:rPr lang="pt-PT" sz="2000" i="1">
                        <a:solidFill>
                          <a:schemeClr val="tx1"/>
                        </a:solidFill>
                        <a:latin typeface="Cambria Math" panose="02040503050406030204" pitchFamily="18" charset="0"/>
                      </a:rPr>
                      <m:t>𝑣</m:t>
                    </m:r>
                    <m:r>
                      <a:rPr lang="pt-PT" sz="2000" b="0" i="0" smtClean="0">
                        <a:solidFill>
                          <a:schemeClr val="tx1"/>
                        </a:solidFill>
                        <a:latin typeface="Cambria Math" panose="02040503050406030204" pitchFamily="18" charset="0"/>
                      </a:rPr>
                      <m:t> </m:t>
                    </m:r>
                    <m:r>
                      <m:rPr>
                        <m:sty m:val="p"/>
                      </m:rPr>
                      <a:rPr lang="pt-PT" sz="2000" b="0" i="0" smtClean="0">
                        <a:solidFill>
                          <a:schemeClr val="tx1"/>
                        </a:solidFill>
                        <a:latin typeface="Cambria Math" panose="02040503050406030204" pitchFamily="18" charset="0"/>
                      </a:rPr>
                      <m:t>g</m:t>
                    </m:r>
                  </m:oMath>
                </a14:m>
                <a:r>
                  <a:rPr lang="pt-PT" sz="2000" dirty="0">
                    <a:solidFill>
                      <a:schemeClr val="tx1"/>
                    </a:solidFill>
                  </a:rPr>
                  <a:t> </a:t>
                </a:r>
              </a:p>
            </p:txBody>
          </p:sp>
        </mc:Choice>
        <mc:Fallback xmlns="">
          <p:sp>
            <p:nvSpPr>
              <p:cNvPr id="14" name="Marcador de Posição de Conteúdo 2">
                <a:extLst>
                  <a:ext uri="{FF2B5EF4-FFF2-40B4-BE49-F238E27FC236}">
                    <a16:creationId xmlns:a16="http://schemas.microsoft.com/office/drawing/2014/main" id="{AC0C7C03-694D-4C6B-BCF6-3CCBBA46971F}"/>
                  </a:ext>
                </a:extLst>
              </p:cNvPr>
              <p:cNvSpPr>
                <a:spLocks noGrp="1" noRot="1" noChangeAspect="1" noMove="1" noResize="1" noEditPoints="1" noAdjustHandles="1" noChangeArrowheads="1" noChangeShapeType="1" noTextEdit="1"/>
              </p:cNvSpPr>
              <p:nvPr>
                <p:ph idx="1"/>
              </p:nvPr>
            </p:nvSpPr>
            <p:spPr>
              <a:blipFill>
                <a:blip r:embed="rId2"/>
                <a:stretch>
                  <a:fillRect l="-1694"/>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7" name="Retângulo 6">
                <a:extLst>
                  <a:ext uri="{FF2B5EF4-FFF2-40B4-BE49-F238E27FC236}">
                    <a16:creationId xmlns:a16="http://schemas.microsoft.com/office/drawing/2014/main" id="{4597CD31-3CC7-4264-BECD-28E04A7EA839}"/>
                  </a:ext>
                </a:extLst>
              </p:cNvPr>
              <p:cNvSpPr/>
              <p:nvPr/>
            </p:nvSpPr>
            <p:spPr>
              <a:xfrm>
                <a:off x="-70848" y="1274404"/>
                <a:ext cx="9285696" cy="11313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latin typeface="Cambria Math" panose="02040503050406030204" pitchFamily="18" charset="0"/>
                        </a:rPr>
                        <m:t>ℒ</m:t>
                      </m:r>
                      <m:r>
                        <a:rPr lang="pt-PT">
                          <a:latin typeface="Cambria Math" panose="02040503050406030204" pitchFamily="18" charset="0"/>
                        </a:rPr>
                        <m:t>=</m:t>
                      </m:r>
                      <m:f>
                        <m:fPr>
                          <m:ctrlPr>
                            <a:rPr lang="pt-PT" i="1">
                              <a:latin typeface="Cambria Math" panose="02040503050406030204" pitchFamily="18" charset="0"/>
                            </a:rPr>
                          </m:ctrlPr>
                        </m:fPr>
                        <m:num>
                          <m:r>
                            <a:rPr lang="pt-PT">
                              <a:latin typeface="Cambria Math" panose="02040503050406030204" pitchFamily="18" charset="0"/>
                            </a:rPr>
                            <m:t>1</m:t>
                          </m:r>
                        </m:num>
                        <m:den>
                          <m:r>
                            <a:rPr lang="pt-PT">
                              <a:latin typeface="Cambria Math" panose="02040503050406030204" pitchFamily="18" charset="0"/>
                            </a:rPr>
                            <m:t>2</m:t>
                          </m:r>
                        </m:den>
                      </m:f>
                      <m:sSub>
                        <m:sSubPr>
                          <m:ctrlPr>
                            <a:rPr lang="pt-PT" i="1">
                              <a:latin typeface="Cambria Math" panose="02040503050406030204" pitchFamily="18" charset="0"/>
                            </a:rPr>
                          </m:ctrlPr>
                        </m:sSubPr>
                        <m:e>
                          <m:r>
                            <a:rPr lang="pt-PT">
                              <a:latin typeface="Cambria Math" panose="02040503050406030204" pitchFamily="18" charset="0"/>
                            </a:rPr>
                            <m:t>𝜕</m:t>
                          </m:r>
                        </m:e>
                        <m:sub>
                          <m:r>
                            <m:rPr>
                              <m:sty m:val="p"/>
                            </m:rPr>
                            <a:rPr lang="pt-PT">
                              <a:latin typeface="Cambria Math" panose="02040503050406030204" pitchFamily="18" charset="0"/>
                            </a:rPr>
                            <m:t>μ</m:t>
                          </m:r>
                        </m:sub>
                      </m:sSub>
                      <m:r>
                        <m:rPr>
                          <m:sty m:val="p"/>
                        </m:rPr>
                        <a:rPr lang="pt-PT">
                          <a:latin typeface="Cambria Math" panose="02040503050406030204" pitchFamily="18" charset="0"/>
                        </a:rPr>
                        <m:t>h</m:t>
                      </m:r>
                      <m:sSup>
                        <m:sSupPr>
                          <m:ctrlPr>
                            <a:rPr lang="pt-PT" i="1">
                              <a:latin typeface="Cambria Math" panose="02040503050406030204" pitchFamily="18" charset="0"/>
                            </a:rPr>
                          </m:ctrlPr>
                        </m:sSupPr>
                        <m:e>
                          <m:r>
                            <a:rPr lang="pt-PT">
                              <a:latin typeface="Cambria Math" panose="02040503050406030204" pitchFamily="18" charset="0"/>
                            </a:rPr>
                            <m:t>𝜕</m:t>
                          </m:r>
                        </m:e>
                        <m:sup>
                          <m:r>
                            <m:rPr>
                              <m:sty m:val="p"/>
                            </m:rPr>
                            <a:rPr lang="pt-PT">
                              <a:latin typeface="Cambria Math" panose="02040503050406030204" pitchFamily="18" charset="0"/>
                            </a:rPr>
                            <m:t>μ</m:t>
                          </m:r>
                        </m:sup>
                      </m:sSup>
                      <m:r>
                        <m:rPr>
                          <m:sty m:val="p"/>
                        </m:rPr>
                        <a:rPr lang="pt-PT">
                          <a:latin typeface="Cambria Math" panose="02040503050406030204" pitchFamily="18" charset="0"/>
                        </a:rPr>
                        <m:t>h</m:t>
                      </m:r>
                      <m:r>
                        <a:rPr lang="pt-PT" i="1">
                          <a:latin typeface="Cambria Math" panose="02040503050406030204" pitchFamily="18" charset="0"/>
                        </a:rPr>
                        <m:t>−</m:t>
                      </m:r>
                      <m:f>
                        <m:fPr>
                          <m:ctrlPr>
                            <a:rPr lang="pt-PT" i="1">
                              <a:latin typeface="Cambria Math" panose="02040503050406030204" pitchFamily="18" charset="0"/>
                            </a:rPr>
                          </m:ctrlPr>
                        </m:fPr>
                        <m:num>
                          <m:r>
                            <a:rPr lang="pt-PT">
                              <a:latin typeface="Cambria Math" panose="02040503050406030204" pitchFamily="18" charset="0"/>
                            </a:rPr>
                            <m:t>1</m:t>
                          </m:r>
                        </m:num>
                        <m:den>
                          <m:r>
                            <a:rPr lang="pt-PT">
                              <a:latin typeface="Cambria Math" panose="02040503050406030204" pitchFamily="18" charset="0"/>
                            </a:rPr>
                            <m:t>2</m:t>
                          </m:r>
                        </m:den>
                      </m:f>
                      <m:d>
                        <m:dPr>
                          <m:ctrlPr>
                            <a:rPr lang="pt-PT" i="1">
                              <a:latin typeface="Cambria Math" panose="02040503050406030204" pitchFamily="18" charset="0"/>
                            </a:rPr>
                          </m:ctrlPr>
                        </m:dPr>
                        <m:e>
                          <m:r>
                            <a:rPr lang="pt-PT">
                              <a:latin typeface="Cambria Math" panose="02040503050406030204" pitchFamily="18" charset="0"/>
                            </a:rPr>
                            <m:t>2</m:t>
                          </m:r>
                          <m:sSup>
                            <m:sSupPr>
                              <m:ctrlPr>
                                <a:rPr lang="pt-PT" i="1">
                                  <a:latin typeface="Cambria Math" panose="02040503050406030204" pitchFamily="18" charset="0"/>
                                </a:rPr>
                              </m:ctrlPr>
                            </m:sSupPr>
                            <m:e>
                              <m:r>
                                <m:rPr>
                                  <m:sty m:val="p"/>
                                </m:rPr>
                                <a:rPr lang="pt-PT">
                                  <a:latin typeface="Cambria Math" panose="02040503050406030204" pitchFamily="18" charset="0"/>
                                </a:rPr>
                                <m:t>v</m:t>
                              </m:r>
                            </m:e>
                            <m:sup>
                              <m:r>
                                <a:rPr lang="pt-PT">
                                  <a:latin typeface="Cambria Math" panose="02040503050406030204" pitchFamily="18" charset="0"/>
                                </a:rPr>
                                <m:t>2</m:t>
                              </m:r>
                            </m:sup>
                          </m:sSup>
                          <m:r>
                            <m:rPr>
                              <m:sty m:val="p"/>
                            </m:rPr>
                            <a:rPr lang="pt-PT">
                              <a:latin typeface="Cambria Math" panose="02040503050406030204" pitchFamily="18" charset="0"/>
                            </a:rPr>
                            <m:t>λ</m:t>
                          </m:r>
                        </m:e>
                      </m:d>
                      <m:sSup>
                        <m:sSupPr>
                          <m:ctrlPr>
                            <a:rPr lang="pt-PT" i="1">
                              <a:latin typeface="Cambria Math" panose="02040503050406030204" pitchFamily="18" charset="0"/>
                            </a:rPr>
                          </m:ctrlPr>
                        </m:sSupPr>
                        <m:e>
                          <m:r>
                            <m:rPr>
                              <m:sty m:val="p"/>
                            </m:rPr>
                            <a:rPr lang="pt-PT">
                              <a:latin typeface="Cambria Math" panose="02040503050406030204" pitchFamily="18" charset="0"/>
                            </a:rPr>
                            <m:t>h</m:t>
                          </m:r>
                        </m:e>
                        <m:sup>
                          <m:r>
                            <a:rPr lang="pt-PT">
                              <a:latin typeface="Cambria Math" panose="02040503050406030204" pitchFamily="18" charset="0"/>
                            </a:rPr>
                            <m:t>2</m:t>
                          </m:r>
                        </m:sup>
                      </m:sSup>
                      <m:r>
                        <a:rPr lang="pt-PT" i="1">
                          <a:latin typeface="Cambria Math" panose="02040503050406030204" pitchFamily="18" charset="0"/>
                        </a:rPr>
                        <m:t>−</m:t>
                      </m:r>
                      <m:f>
                        <m:fPr>
                          <m:ctrlPr>
                            <a:rPr lang="pt-PT" i="1">
                              <a:latin typeface="Cambria Math" panose="02040503050406030204" pitchFamily="18" charset="0"/>
                            </a:rPr>
                          </m:ctrlPr>
                        </m:fPr>
                        <m:num>
                          <m:r>
                            <a:rPr lang="pt-PT">
                              <a:latin typeface="Cambria Math" panose="02040503050406030204" pitchFamily="18" charset="0"/>
                            </a:rPr>
                            <m:t>1</m:t>
                          </m:r>
                        </m:num>
                        <m:den>
                          <m:r>
                            <a:rPr lang="pt-PT">
                              <a:latin typeface="Cambria Math" panose="02040503050406030204" pitchFamily="18" charset="0"/>
                            </a:rPr>
                            <m:t>4</m:t>
                          </m:r>
                        </m:den>
                      </m:f>
                      <m:sSubSup>
                        <m:sSubSupPr>
                          <m:ctrlPr>
                            <a:rPr lang="pt-PT" i="1">
                              <a:latin typeface="Cambria Math" panose="02040503050406030204" pitchFamily="18" charset="0"/>
                            </a:rPr>
                          </m:ctrlPr>
                        </m:sSubSupPr>
                        <m:e>
                          <m:r>
                            <m:rPr>
                              <m:sty m:val="p"/>
                            </m:rPr>
                            <a:rPr lang="pt-PT">
                              <a:latin typeface="Cambria Math" panose="02040503050406030204" pitchFamily="18" charset="0"/>
                            </a:rPr>
                            <m:t>F</m:t>
                          </m:r>
                        </m:e>
                        <m:sub>
                          <m:r>
                            <m:rPr>
                              <m:sty m:val="p"/>
                            </m:rPr>
                            <a:rPr lang="pt-PT">
                              <a:latin typeface="Cambria Math" panose="02040503050406030204" pitchFamily="18" charset="0"/>
                            </a:rPr>
                            <m:t>μν</m:t>
                          </m:r>
                        </m:sub>
                        <m:sup>
                          <m:r>
                            <m:rPr>
                              <m:sty m:val="p"/>
                            </m:rPr>
                            <a:rPr lang="pt-PT">
                              <a:latin typeface="Cambria Math" panose="02040503050406030204" pitchFamily="18" charset="0"/>
                            </a:rPr>
                            <m:t>i</m:t>
                          </m:r>
                        </m:sup>
                      </m:sSubSup>
                      <m:sSup>
                        <m:sSupPr>
                          <m:ctrlPr>
                            <a:rPr lang="pt-PT" i="1">
                              <a:latin typeface="Cambria Math" panose="02040503050406030204" pitchFamily="18" charset="0"/>
                            </a:rPr>
                          </m:ctrlPr>
                        </m:sSupPr>
                        <m:e>
                          <m:r>
                            <m:rPr>
                              <m:sty m:val="p"/>
                            </m:rPr>
                            <a:rPr lang="pt-PT">
                              <a:latin typeface="Cambria Math" panose="02040503050406030204" pitchFamily="18" charset="0"/>
                            </a:rPr>
                            <m:t>F</m:t>
                          </m:r>
                        </m:e>
                        <m:sup>
                          <m:r>
                            <m:rPr>
                              <m:sty m:val="p"/>
                            </m:rPr>
                            <a:rPr lang="pt-PT">
                              <a:latin typeface="Cambria Math" panose="02040503050406030204" pitchFamily="18" charset="0"/>
                            </a:rPr>
                            <m:t>iμν</m:t>
                          </m:r>
                        </m:sup>
                      </m:sSup>
                      <m:r>
                        <a:rPr lang="pt-PT" i="1">
                          <a:latin typeface="Cambria Math" panose="02040503050406030204" pitchFamily="18" charset="0"/>
                        </a:rPr>
                        <m:t>−</m:t>
                      </m:r>
                      <m:f>
                        <m:fPr>
                          <m:ctrlPr>
                            <a:rPr lang="pt-PT" i="1">
                              <a:latin typeface="Cambria Math" panose="02040503050406030204" pitchFamily="18" charset="0"/>
                            </a:rPr>
                          </m:ctrlPr>
                        </m:fPr>
                        <m:num>
                          <m:r>
                            <a:rPr lang="pt-PT">
                              <a:latin typeface="Cambria Math" panose="02040503050406030204" pitchFamily="18" charset="0"/>
                            </a:rPr>
                            <m:t>1</m:t>
                          </m:r>
                        </m:num>
                        <m:den>
                          <m:r>
                            <a:rPr lang="pt-PT">
                              <a:latin typeface="Cambria Math" panose="02040503050406030204" pitchFamily="18" charset="0"/>
                            </a:rPr>
                            <m:t>4</m:t>
                          </m:r>
                        </m:den>
                      </m:f>
                      <m:sSub>
                        <m:sSubPr>
                          <m:ctrlPr>
                            <a:rPr lang="pt-PT" i="1">
                              <a:latin typeface="Cambria Math" panose="02040503050406030204" pitchFamily="18" charset="0"/>
                            </a:rPr>
                          </m:ctrlPr>
                        </m:sSubPr>
                        <m:e>
                          <m:r>
                            <m:rPr>
                              <m:sty m:val="p"/>
                            </m:rPr>
                            <a:rPr lang="pt-PT">
                              <a:latin typeface="Cambria Math" panose="02040503050406030204" pitchFamily="18" charset="0"/>
                            </a:rPr>
                            <m:t>B</m:t>
                          </m:r>
                        </m:e>
                        <m:sub>
                          <m:r>
                            <m:rPr>
                              <m:sty m:val="p"/>
                            </m:rPr>
                            <a:rPr lang="pt-PT">
                              <a:latin typeface="Cambria Math" panose="02040503050406030204" pitchFamily="18" charset="0"/>
                            </a:rPr>
                            <m:t>μν</m:t>
                          </m:r>
                        </m:sub>
                      </m:sSub>
                      <m:sSup>
                        <m:sSupPr>
                          <m:ctrlPr>
                            <a:rPr lang="pt-PT" i="1">
                              <a:latin typeface="Cambria Math" panose="02040503050406030204" pitchFamily="18" charset="0"/>
                            </a:rPr>
                          </m:ctrlPr>
                        </m:sSupPr>
                        <m:e>
                          <m:r>
                            <m:rPr>
                              <m:sty m:val="p"/>
                            </m:rPr>
                            <a:rPr lang="pt-PT">
                              <a:latin typeface="Cambria Math" panose="02040503050406030204" pitchFamily="18" charset="0"/>
                            </a:rPr>
                            <m:t>B</m:t>
                          </m:r>
                        </m:e>
                        <m:sup>
                          <m:r>
                            <m:rPr>
                              <m:sty m:val="p"/>
                            </m:rPr>
                            <a:rPr lang="pt-PT">
                              <a:latin typeface="Cambria Math" panose="02040503050406030204" pitchFamily="18" charset="0"/>
                            </a:rPr>
                            <m:t>μν</m:t>
                          </m:r>
                        </m:sup>
                      </m:sSup>
                    </m:oMath>
                  </m:oMathPara>
                </a14:m>
                <a:endParaRPr lang="pt-PT"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PT">
                          <a:latin typeface="Cambria Math" panose="02040503050406030204" pitchFamily="18" charset="0"/>
                        </a:rPr>
                        <m:t>+</m:t>
                      </m:r>
                      <m:f>
                        <m:fPr>
                          <m:ctrlPr>
                            <a:rPr lang="pt-PT" i="1">
                              <a:latin typeface="Cambria Math" panose="02040503050406030204" pitchFamily="18" charset="0"/>
                            </a:rPr>
                          </m:ctrlPr>
                        </m:fPr>
                        <m:num>
                          <m:r>
                            <a:rPr lang="pt-PT">
                              <a:latin typeface="Cambria Math" panose="02040503050406030204" pitchFamily="18" charset="0"/>
                            </a:rPr>
                            <m:t>1</m:t>
                          </m:r>
                        </m:num>
                        <m:den>
                          <m:r>
                            <a:rPr lang="pt-PT">
                              <a:latin typeface="Cambria Math" panose="02040503050406030204" pitchFamily="18" charset="0"/>
                            </a:rPr>
                            <m:t>8</m:t>
                          </m:r>
                        </m:den>
                      </m:f>
                      <m:sSup>
                        <m:sSupPr>
                          <m:ctrlPr>
                            <a:rPr lang="pt-PT" i="1">
                              <a:latin typeface="Cambria Math" panose="02040503050406030204" pitchFamily="18" charset="0"/>
                            </a:rPr>
                          </m:ctrlPr>
                        </m:sSupPr>
                        <m:e>
                          <m:r>
                            <m:rPr>
                              <m:sty m:val="p"/>
                            </m:rPr>
                            <a:rPr lang="pt-PT">
                              <a:latin typeface="Cambria Math" panose="02040503050406030204" pitchFamily="18" charset="0"/>
                            </a:rPr>
                            <m:t>v</m:t>
                          </m:r>
                        </m:e>
                        <m:sup>
                          <m:r>
                            <a:rPr lang="pt-PT">
                              <a:latin typeface="Cambria Math" panose="02040503050406030204" pitchFamily="18" charset="0"/>
                            </a:rPr>
                            <m:t>2</m:t>
                          </m:r>
                        </m:sup>
                      </m:sSup>
                      <m:sSup>
                        <m:sSupPr>
                          <m:ctrlPr>
                            <a:rPr lang="pt-PT" i="1">
                              <a:latin typeface="Cambria Math" panose="02040503050406030204" pitchFamily="18" charset="0"/>
                            </a:rPr>
                          </m:ctrlPr>
                        </m:sSupPr>
                        <m:e>
                          <m:r>
                            <m:rPr>
                              <m:sty m:val="p"/>
                            </m:rPr>
                            <a:rPr lang="pt-PT">
                              <a:latin typeface="Cambria Math" panose="02040503050406030204" pitchFamily="18" charset="0"/>
                            </a:rPr>
                            <m:t>g</m:t>
                          </m:r>
                        </m:e>
                        <m:sup>
                          <m:r>
                            <a:rPr lang="pt-PT">
                              <a:latin typeface="Cambria Math" panose="02040503050406030204" pitchFamily="18" charset="0"/>
                            </a:rPr>
                            <m:t>2</m:t>
                          </m:r>
                        </m:sup>
                      </m:sSup>
                      <m:d>
                        <m:dPr>
                          <m:ctrlPr>
                            <a:rPr lang="pt-PT" i="1">
                              <a:latin typeface="Cambria Math" panose="02040503050406030204" pitchFamily="18" charset="0"/>
                            </a:rPr>
                          </m:ctrlPr>
                        </m:dPr>
                        <m:e>
                          <m:sSubSup>
                            <m:sSubSupPr>
                              <m:ctrlPr>
                                <a:rPr lang="pt-PT" i="1">
                                  <a:latin typeface="Cambria Math" panose="02040503050406030204" pitchFamily="18" charset="0"/>
                                </a:rPr>
                              </m:ctrlPr>
                            </m:sSubSupPr>
                            <m:e>
                              <m:r>
                                <m:rPr>
                                  <m:sty m:val="p"/>
                                </m:rPr>
                                <a:rPr lang="pt-PT">
                                  <a:latin typeface="Cambria Math" panose="02040503050406030204" pitchFamily="18" charset="0"/>
                                </a:rPr>
                                <m:t>A</m:t>
                              </m:r>
                            </m:e>
                            <m:sub>
                              <m:r>
                                <m:rPr>
                                  <m:sty m:val="p"/>
                                </m:rPr>
                                <a:rPr lang="pt-PT">
                                  <a:latin typeface="Cambria Math" panose="02040503050406030204" pitchFamily="18" charset="0"/>
                                </a:rPr>
                                <m:t>μ</m:t>
                              </m:r>
                            </m:sub>
                            <m:sup>
                              <m:r>
                                <a:rPr lang="pt-PT">
                                  <a:latin typeface="Cambria Math" panose="02040503050406030204" pitchFamily="18" charset="0"/>
                                </a:rPr>
                                <m:t>1</m:t>
                              </m:r>
                            </m:sup>
                          </m:sSubSup>
                          <m:sSup>
                            <m:sSupPr>
                              <m:ctrlPr>
                                <a:rPr lang="pt-PT" i="1">
                                  <a:latin typeface="Cambria Math" panose="02040503050406030204" pitchFamily="18" charset="0"/>
                                </a:rPr>
                              </m:ctrlPr>
                            </m:sSupPr>
                            <m:e>
                              <m:r>
                                <m:rPr>
                                  <m:sty m:val="p"/>
                                </m:rPr>
                                <a:rPr lang="pt-PT">
                                  <a:latin typeface="Cambria Math" panose="02040503050406030204" pitchFamily="18" charset="0"/>
                                </a:rPr>
                                <m:t>A</m:t>
                              </m:r>
                            </m:e>
                            <m:sup>
                              <m:r>
                                <a:rPr lang="pt-PT">
                                  <a:latin typeface="Cambria Math" panose="02040503050406030204" pitchFamily="18" charset="0"/>
                                </a:rPr>
                                <m:t>1,</m:t>
                              </m:r>
                              <m:r>
                                <m:rPr>
                                  <m:sty m:val="p"/>
                                </m:rPr>
                                <a:rPr lang="pt-PT">
                                  <a:latin typeface="Cambria Math" panose="02040503050406030204" pitchFamily="18" charset="0"/>
                                </a:rPr>
                                <m:t>μ</m:t>
                              </m:r>
                            </m:sup>
                          </m:sSup>
                          <m:r>
                            <a:rPr lang="pt-PT">
                              <a:latin typeface="Cambria Math" panose="02040503050406030204" pitchFamily="18" charset="0"/>
                            </a:rPr>
                            <m:t>+</m:t>
                          </m:r>
                          <m:sSubSup>
                            <m:sSubSupPr>
                              <m:ctrlPr>
                                <a:rPr lang="pt-PT" i="1">
                                  <a:latin typeface="Cambria Math" panose="02040503050406030204" pitchFamily="18" charset="0"/>
                                </a:rPr>
                              </m:ctrlPr>
                            </m:sSubSupPr>
                            <m:e>
                              <m:r>
                                <m:rPr>
                                  <m:sty m:val="p"/>
                                </m:rPr>
                                <a:rPr lang="pt-PT">
                                  <a:latin typeface="Cambria Math" panose="02040503050406030204" pitchFamily="18" charset="0"/>
                                </a:rPr>
                                <m:t>A</m:t>
                              </m:r>
                            </m:e>
                            <m:sub>
                              <m:r>
                                <m:rPr>
                                  <m:sty m:val="p"/>
                                </m:rPr>
                                <a:rPr lang="pt-PT">
                                  <a:latin typeface="Cambria Math" panose="02040503050406030204" pitchFamily="18" charset="0"/>
                                </a:rPr>
                                <m:t>μ</m:t>
                              </m:r>
                            </m:sub>
                            <m:sup>
                              <m:r>
                                <a:rPr lang="pt-PT">
                                  <a:latin typeface="Cambria Math" panose="02040503050406030204" pitchFamily="18" charset="0"/>
                                </a:rPr>
                                <m:t>2</m:t>
                              </m:r>
                            </m:sup>
                          </m:sSubSup>
                          <m:sSup>
                            <m:sSupPr>
                              <m:ctrlPr>
                                <a:rPr lang="pt-PT" i="1">
                                  <a:latin typeface="Cambria Math" panose="02040503050406030204" pitchFamily="18" charset="0"/>
                                </a:rPr>
                              </m:ctrlPr>
                            </m:sSupPr>
                            <m:e>
                              <m:r>
                                <m:rPr>
                                  <m:sty m:val="p"/>
                                </m:rPr>
                                <a:rPr lang="pt-PT">
                                  <a:latin typeface="Cambria Math" panose="02040503050406030204" pitchFamily="18" charset="0"/>
                                </a:rPr>
                                <m:t>A</m:t>
                              </m:r>
                            </m:e>
                            <m:sup>
                              <m:r>
                                <a:rPr lang="pt-PT">
                                  <a:latin typeface="Cambria Math" panose="02040503050406030204" pitchFamily="18" charset="0"/>
                                </a:rPr>
                                <m:t>2,</m:t>
                              </m:r>
                              <m:r>
                                <m:rPr>
                                  <m:sty m:val="p"/>
                                </m:rPr>
                                <a:rPr lang="pt-PT">
                                  <a:latin typeface="Cambria Math" panose="02040503050406030204" pitchFamily="18" charset="0"/>
                                </a:rPr>
                                <m:t>μ</m:t>
                              </m:r>
                            </m:sup>
                          </m:sSup>
                        </m:e>
                      </m:d>
                      <m:r>
                        <a:rPr lang="pt-PT">
                          <a:latin typeface="Cambria Math" panose="02040503050406030204" pitchFamily="18" charset="0"/>
                        </a:rPr>
                        <m:t>+</m:t>
                      </m:r>
                      <m:f>
                        <m:fPr>
                          <m:ctrlPr>
                            <a:rPr lang="pt-PT" i="1">
                              <a:latin typeface="Cambria Math" panose="02040503050406030204" pitchFamily="18" charset="0"/>
                            </a:rPr>
                          </m:ctrlPr>
                        </m:fPr>
                        <m:num>
                          <m:r>
                            <a:rPr lang="pt-PT">
                              <a:latin typeface="Cambria Math" panose="02040503050406030204" pitchFamily="18" charset="0"/>
                            </a:rPr>
                            <m:t>1</m:t>
                          </m:r>
                        </m:num>
                        <m:den>
                          <m:r>
                            <a:rPr lang="pt-PT">
                              <a:latin typeface="Cambria Math" panose="02040503050406030204" pitchFamily="18" charset="0"/>
                            </a:rPr>
                            <m:t>8</m:t>
                          </m:r>
                        </m:den>
                      </m:f>
                      <m:sSup>
                        <m:sSupPr>
                          <m:ctrlPr>
                            <a:rPr lang="pt-PT" i="1">
                              <a:latin typeface="Cambria Math" panose="02040503050406030204" pitchFamily="18" charset="0"/>
                            </a:rPr>
                          </m:ctrlPr>
                        </m:sSupPr>
                        <m:e>
                          <m:r>
                            <m:rPr>
                              <m:sty m:val="p"/>
                            </m:rPr>
                            <a:rPr lang="pt-PT">
                              <a:latin typeface="Cambria Math" panose="02040503050406030204" pitchFamily="18" charset="0"/>
                            </a:rPr>
                            <m:t>v</m:t>
                          </m:r>
                        </m:e>
                        <m:sup>
                          <m:r>
                            <a:rPr lang="pt-PT">
                              <a:latin typeface="Cambria Math" panose="02040503050406030204" pitchFamily="18" charset="0"/>
                            </a:rPr>
                            <m:t>2</m:t>
                          </m:r>
                        </m:sup>
                      </m:sSup>
                      <m:d>
                        <m:dPr>
                          <m:ctrlPr>
                            <a:rPr lang="pt-PT" i="1">
                              <a:latin typeface="Cambria Math" panose="02040503050406030204" pitchFamily="18" charset="0"/>
                            </a:rPr>
                          </m:ctrlPr>
                        </m:dPr>
                        <m:e>
                          <m:sSup>
                            <m:sSupPr>
                              <m:ctrlPr>
                                <a:rPr lang="pt-PT" i="1">
                                  <a:latin typeface="Cambria Math" panose="02040503050406030204" pitchFamily="18" charset="0"/>
                                </a:rPr>
                              </m:ctrlPr>
                            </m:sSupPr>
                            <m:e>
                              <m:r>
                                <m:rPr>
                                  <m:sty m:val="p"/>
                                </m:rPr>
                                <a:rPr lang="pt-PT">
                                  <a:latin typeface="Cambria Math" panose="02040503050406030204" pitchFamily="18" charset="0"/>
                                </a:rPr>
                                <m:t>g</m:t>
                              </m:r>
                            </m:e>
                            <m:sup>
                              <m:r>
                                <a:rPr lang="pt-PT">
                                  <a:latin typeface="Cambria Math" panose="02040503050406030204" pitchFamily="18" charset="0"/>
                                </a:rPr>
                                <m:t>2</m:t>
                              </m:r>
                            </m:sup>
                          </m:sSup>
                          <m:sSubSup>
                            <m:sSubSupPr>
                              <m:ctrlPr>
                                <a:rPr lang="pt-PT" i="1">
                                  <a:latin typeface="Cambria Math" panose="02040503050406030204" pitchFamily="18" charset="0"/>
                                </a:rPr>
                              </m:ctrlPr>
                            </m:sSubSupPr>
                            <m:e>
                              <m:r>
                                <m:rPr>
                                  <m:sty m:val="p"/>
                                </m:rPr>
                                <a:rPr lang="pt-PT">
                                  <a:latin typeface="Cambria Math" panose="02040503050406030204" pitchFamily="18" charset="0"/>
                                </a:rPr>
                                <m:t>A</m:t>
                              </m:r>
                            </m:e>
                            <m:sub>
                              <m:r>
                                <m:rPr>
                                  <m:sty m:val="p"/>
                                </m:rPr>
                                <a:rPr lang="pt-PT">
                                  <a:latin typeface="Cambria Math" panose="02040503050406030204" pitchFamily="18" charset="0"/>
                                </a:rPr>
                                <m:t>μ</m:t>
                              </m:r>
                            </m:sub>
                            <m:sup>
                              <m:r>
                                <a:rPr lang="pt-PT">
                                  <a:latin typeface="Cambria Math" panose="02040503050406030204" pitchFamily="18" charset="0"/>
                                </a:rPr>
                                <m:t>3</m:t>
                              </m:r>
                            </m:sup>
                          </m:sSubSup>
                          <m:sSup>
                            <m:sSupPr>
                              <m:ctrlPr>
                                <a:rPr lang="pt-PT" i="1">
                                  <a:latin typeface="Cambria Math" panose="02040503050406030204" pitchFamily="18" charset="0"/>
                                </a:rPr>
                              </m:ctrlPr>
                            </m:sSupPr>
                            <m:e>
                              <m:r>
                                <m:rPr>
                                  <m:sty m:val="p"/>
                                </m:rPr>
                                <a:rPr lang="pt-PT">
                                  <a:latin typeface="Cambria Math" panose="02040503050406030204" pitchFamily="18" charset="0"/>
                                </a:rPr>
                                <m:t>A</m:t>
                              </m:r>
                            </m:e>
                            <m:sup>
                              <m:r>
                                <a:rPr lang="pt-PT">
                                  <a:latin typeface="Cambria Math" panose="02040503050406030204" pitchFamily="18" charset="0"/>
                                </a:rPr>
                                <m:t>3,</m:t>
                              </m:r>
                              <m:r>
                                <m:rPr>
                                  <m:sty m:val="p"/>
                                </m:rPr>
                                <a:rPr lang="pt-PT">
                                  <a:latin typeface="Cambria Math" panose="02040503050406030204" pitchFamily="18" charset="0"/>
                                </a:rPr>
                                <m:t>μ</m:t>
                              </m:r>
                            </m:sup>
                          </m:sSup>
                          <m:r>
                            <a:rPr lang="pt-PT">
                              <a:latin typeface="Cambria Math" panose="02040503050406030204" pitchFamily="18" charset="0"/>
                            </a:rPr>
                            <m:t>+</m:t>
                          </m:r>
                          <m:sSup>
                            <m:sSupPr>
                              <m:ctrlPr>
                                <a:rPr lang="pt-PT" i="1">
                                  <a:latin typeface="Cambria Math" panose="02040503050406030204" pitchFamily="18" charset="0"/>
                                </a:rPr>
                              </m:ctrlPr>
                            </m:sSupPr>
                            <m:e>
                              <m:r>
                                <m:rPr>
                                  <m:sty m:val="p"/>
                                </m:rPr>
                                <a:rPr lang="pt-PT">
                                  <a:latin typeface="Cambria Math" panose="02040503050406030204" pitchFamily="18" charset="0"/>
                                </a:rPr>
                                <m:t>g</m:t>
                              </m:r>
                            </m:e>
                            <m:sup>
                              <m:r>
                                <a:rPr lang="pt-PT" i="1">
                                  <a:latin typeface="Cambria Math" panose="02040503050406030204" pitchFamily="18" charset="0"/>
                                </a:rPr>
                                <m:t>′</m:t>
                              </m:r>
                              <m:r>
                                <a:rPr lang="pt-PT">
                                  <a:latin typeface="Cambria Math" panose="02040503050406030204" pitchFamily="18" charset="0"/>
                                </a:rPr>
                                <m:t>2</m:t>
                              </m:r>
                            </m:sup>
                          </m:sSup>
                          <m:sSub>
                            <m:sSubPr>
                              <m:ctrlPr>
                                <a:rPr lang="pt-PT" i="1">
                                  <a:latin typeface="Cambria Math" panose="02040503050406030204" pitchFamily="18" charset="0"/>
                                </a:rPr>
                              </m:ctrlPr>
                            </m:sSubPr>
                            <m:e>
                              <m:r>
                                <m:rPr>
                                  <m:sty m:val="p"/>
                                </m:rPr>
                                <a:rPr lang="pt-PT">
                                  <a:latin typeface="Cambria Math" panose="02040503050406030204" pitchFamily="18" charset="0"/>
                                </a:rPr>
                                <m:t>B</m:t>
                              </m:r>
                            </m:e>
                            <m:sub>
                              <m:r>
                                <m:rPr>
                                  <m:sty m:val="p"/>
                                </m:rPr>
                                <a:rPr lang="pt-PT">
                                  <a:latin typeface="Cambria Math" panose="02040503050406030204" pitchFamily="18" charset="0"/>
                                </a:rPr>
                                <m:t>μ</m:t>
                              </m:r>
                            </m:sub>
                          </m:sSub>
                          <m:sSup>
                            <m:sSupPr>
                              <m:ctrlPr>
                                <a:rPr lang="pt-PT" i="1">
                                  <a:latin typeface="Cambria Math" panose="02040503050406030204" pitchFamily="18" charset="0"/>
                                </a:rPr>
                              </m:ctrlPr>
                            </m:sSupPr>
                            <m:e>
                              <m:r>
                                <m:rPr>
                                  <m:sty m:val="p"/>
                                </m:rPr>
                                <a:rPr lang="pt-PT">
                                  <a:latin typeface="Cambria Math" panose="02040503050406030204" pitchFamily="18" charset="0"/>
                                </a:rPr>
                                <m:t>B</m:t>
                              </m:r>
                            </m:e>
                            <m:sup>
                              <m:r>
                                <m:rPr>
                                  <m:sty m:val="p"/>
                                </m:rPr>
                                <a:rPr lang="pt-PT">
                                  <a:latin typeface="Cambria Math" panose="02040503050406030204" pitchFamily="18" charset="0"/>
                                </a:rPr>
                                <m:t>μ</m:t>
                              </m:r>
                            </m:sup>
                          </m:sSup>
                          <m:r>
                            <a:rPr lang="pt-PT" i="1">
                              <a:latin typeface="Cambria Math" panose="02040503050406030204" pitchFamily="18" charset="0"/>
                            </a:rPr>
                            <m:t>−</m:t>
                          </m:r>
                          <m:r>
                            <a:rPr lang="pt-PT">
                              <a:latin typeface="Cambria Math" panose="02040503050406030204" pitchFamily="18" charset="0"/>
                            </a:rPr>
                            <m:t>2</m:t>
                          </m:r>
                          <m:sSup>
                            <m:sSupPr>
                              <m:ctrlPr>
                                <a:rPr lang="pt-PT" i="1">
                                  <a:latin typeface="Cambria Math" panose="02040503050406030204" pitchFamily="18" charset="0"/>
                                </a:rPr>
                              </m:ctrlPr>
                            </m:sSupPr>
                            <m:e>
                              <m:r>
                                <m:rPr>
                                  <m:sty m:val="p"/>
                                </m:rPr>
                                <a:rPr lang="pt-PT">
                                  <a:latin typeface="Cambria Math" panose="02040503050406030204" pitchFamily="18" charset="0"/>
                                </a:rPr>
                                <m:t>g</m:t>
                              </m:r>
                            </m:e>
                            <m:sup>
                              <m:r>
                                <a:rPr lang="pt-PT">
                                  <a:latin typeface="Cambria Math" panose="02040503050406030204" pitchFamily="18" charset="0"/>
                                </a:rPr>
                                <m:t>2</m:t>
                              </m:r>
                            </m:sup>
                          </m:sSup>
                          <m:sSup>
                            <m:sSupPr>
                              <m:ctrlPr>
                                <a:rPr lang="pt-PT" i="1">
                                  <a:latin typeface="Cambria Math" panose="02040503050406030204" pitchFamily="18" charset="0"/>
                                </a:rPr>
                              </m:ctrlPr>
                            </m:sSupPr>
                            <m:e>
                              <m:r>
                                <m:rPr>
                                  <m:sty m:val="p"/>
                                </m:rPr>
                                <a:rPr lang="pt-PT">
                                  <a:latin typeface="Cambria Math" panose="02040503050406030204" pitchFamily="18" charset="0"/>
                                </a:rPr>
                                <m:t>g</m:t>
                              </m:r>
                            </m:e>
                            <m:sup>
                              <m:r>
                                <a:rPr lang="pt-PT" i="1">
                                  <a:latin typeface="Cambria Math" panose="02040503050406030204" pitchFamily="18" charset="0"/>
                                </a:rPr>
                                <m:t>′</m:t>
                              </m:r>
                              <m:r>
                                <a:rPr lang="pt-PT">
                                  <a:latin typeface="Cambria Math" panose="02040503050406030204" pitchFamily="18" charset="0"/>
                                </a:rPr>
                                <m:t>2</m:t>
                              </m:r>
                            </m:sup>
                          </m:sSup>
                          <m:sSubSup>
                            <m:sSubSupPr>
                              <m:ctrlPr>
                                <a:rPr lang="pt-PT" i="1">
                                  <a:latin typeface="Cambria Math" panose="02040503050406030204" pitchFamily="18" charset="0"/>
                                </a:rPr>
                              </m:ctrlPr>
                            </m:sSubSupPr>
                            <m:e>
                              <m:r>
                                <m:rPr>
                                  <m:sty m:val="p"/>
                                </m:rPr>
                                <a:rPr lang="pt-PT">
                                  <a:latin typeface="Cambria Math" panose="02040503050406030204" pitchFamily="18" charset="0"/>
                                </a:rPr>
                                <m:t>A</m:t>
                              </m:r>
                            </m:e>
                            <m:sub>
                              <m:r>
                                <m:rPr>
                                  <m:sty m:val="p"/>
                                </m:rPr>
                                <a:rPr lang="pt-PT">
                                  <a:latin typeface="Cambria Math" panose="02040503050406030204" pitchFamily="18" charset="0"/>
                                </a:rPr>
                                <m:t>μ</m:t>
                              </m:r>
                            </m:sub>
                            <m:sup>
                              <m:r>
                                <a:rPr lang="pt-PT">
                                  <a:latin typeface="Cambria Math" panose="02040503050406030204" pitchFamily="18" charset="0"/>
                                </a:rPr>
                                <m:t>3</m:t>
                              </m:r>
                            </m:sup>
                          </m:sSubSup>
                          <m:sSup>
                            <m:sSupPr>
                              <m:ctrlPr>
                                <a:rPr lang="pt-PT" i="1">
                                  <a:latin typeface="Cambria Math" panose="02040503050406030204" pitchFamily="18" charset="0"/>
                                </a:rPr>
                              </m:ctrlPr>
                            </m:sSupPr>
                            <m:e>
                              <m:r>
                                <m:rPr>
                                  <m:sty m:val="p"/>
                                </m:rPr>
                                <a:rPr lang="pt-PT">
                                  <a:latin typeface="Cambria Math" panose="02040503050406030204" pitchFamily="18" charset="0"/>
                                </a:rPr>
                                <m:t>B</m:t>
                              </m:r>
                            </m:e>
                            <m:sup>
                              <m:r>
                                <m:rPr>
                                  <m:sty m:val="p"/>
                                </m:rPr>
                                <a:rPr lang="pt-PT">
                                  <a:latin typeface="Cambria Math" panose="02040503050406030204" pitchFamily="18" charset="0"/>
                                </a:rPr>
                                <m:t>μ</m:t>
                              </m:r>
                            </m:sup>
                          </m:sSup>
                        </m:e>
                      </m:d>
                      <m:r>
                        <a:rPr lang="pt-PT">
                          <a:latin typeface="Cambria Math" panose="02040503050406030204" pitchFamily="18" charset="0"/>
                        </a:rPr>
                        <m:t>,</m:t>
                      </m:r>
                    </m:oMath>
                  </m:oMathPara>
                </a14:m>
                <a:endParaRPr lang="pt-PT" dirty="0">
                  <a:solidFill>
                    <a:srgbClr val="FFFFFF"/>
                  </a:solidFill>
                </a:endParaRPr>
              </a:p>
            </p:txBody>
          </p:sp>
        </mc:Choice>
        <mc:Fallback xmlns="">
          <p:sp>
            <p:nvSpPr>
              <p:cNvPr id="7" name="Retângulo 6">
                <a:extLst>
                  <a:ext uri="{FF2B5EF4-FFF2-40B4-BE49-F238E27FC236}">
                    <a16:creationId xmlns:a16="http://schemas.microsoft.com/office/drawing/2014/main" id="{4597CD31-3CC7-4264-BECD-28E04A7EA839}"/>
                  </a:ext>
                </a:extLst>
              </p:cNvPr>
              <p:cNvSpPr>
                <a:spLocks noRot="1" noChangeAspect="1" noMove="1" noResize="1" noEditPoints="1" noAdjustHandles="1" noChangeArrowheads="1" noChangeShapeType="1" noTextEdit="1"/>
              </p:cNvSpPr>
              <p:nvPr/>
            </p:nvSpPr>
            <p:spPr>
              <a:xfrm>
                <a:off x="-70848" y="1274404"/>
                <a:ext cx="9285696" cy="1131335"/>
              </a:xfrm>
              <a:prstGeom prst="rect">
                <a:avLst/>
              </a:prstGeom>
              <a:blipFill>
                <a:blip r:embed="rId3"/>
                <a:stretch>
                  <a:fillRect/>
                </a:stretch>
              </a:blipFill>
            </p:spPr>
            <p:txBody>
              <a:bodyPr/>
              <a:lstStyle/>
              <a:p>
                <a:r>
                  <a:rPr lang="pt-PT">
                    <a:noFill/>
                  </a:rPr>
                  <a:t> </a:t>
                </a:r>
              </a:p>
            </p:txBody>
          </p:sp>
        </mc:Fallback>
      </mc:AlternateContent>
    </p:spTree>
    <p:extLst>
      <p:ext uri="{BB962C8B-B14F-4D97-AF65-F5344CB8AC3E}">
        <p14:creationId xmlns:p14="http://schemas.microsoft.com/office/powerpoint/2010/main" val="3449191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47CB7-2EA6-47B0-BB78-7BE0A56023B0}"/>
              </a:ext>
            </a:extLst>
          </p:cNvPr>
          <p:cNvSpPr>
            <a:spLocks noGrp="1"/>
          </p:cNvSpPr>
          <p:nvPr>
            <p:ph type="title"/>
          </p:nvPr>
        </p:nvSpPr>
        <p:spPr/>
        <p:txBody>
          <a:bodyPr>
            <a:normAutofit/>
          </a:bodyPr>
          <a:lstStyle/>
          <a:p>
            <a:r>
              <a:rPr lang="pt-PT" sz="3000" dirty="0"/>
              <a:t>3.2 - Geração de massa dos fermiões </a:t>
            </a:r>
            <a:r>
              <a:rPr lang="pt-PT" sz="2800" dirty="0"/>
              <a:t>no modelo padrão</a:t>
            </a:r>
            <a:endParaRPr lang="pt-PT" sz="3000" dirty="0"/>
          </a:p>
        </p:txBody>
      </p:sp>
      <mc:AlternateContent xmlns:mc="http://schemas.openxmlformats.org/markup-compatibility/2006" xmlns:a14="http://schemas.microsoft.com/office/drawing/2010/main">
        <mc:Choice Requires="a14">
          <p:sp>
            <p:nvSpPr>
              <p:cNvPr id="5" name="Marcador de Posição de Conteúdo 4">
                <a:extLst>
                  <a:ext uri="{FF2B5EF4-FFF2-40B4-BE49-F238E27FC236}">
                    <a16:creationId xmlns:a16="http://schemas.microsoft.com/office/drawing/2014/main" id="{87584997-5574-4330-AA81-45646787A587}"/>
                  </a:ext>
                </a:extLst>
              </p:cNvPr>
              <p:cNvSpPr>
                <a:spLocks noGrp="1"/>
              </p:cNvSpPr>
              <p:nvPr>
                <p:ph idx="1"/>
              </p:nvPr>
            </p:nvSpPr>
            <p:spPr/>
            <p:txBody>
              <a:bodyPr>
                <a:normAutofit/>
              </a:bodyPr>
              <a:lstStyle/>
              <a:p>
                <a:pPr marL="0" indent="0">
                  <a:buNone/>
                </a:pPr>
                <a:r>
                  <a:rPr lang="pt-PT" sz="1800" dirty="0">
                    <a:solidFill>
                      <a:schemeClr val="tx1"/>
                    </a:solidFill>
                  </a:rPr>
                  <a:t>O Lagrangiano do modelo padrão não inclui termos de massa para os leptões, </a:t>
                </a:r>
                <a:r>
                  <a:rPr lang="pt-PT" sz="1800" dirty="0" err="1">
                    <a:solidFill>
                      <a:schemeClr val="tx1"/>
                    </a:solidFill>
                  </a:rPr>
                  <a:t>i.e</a:t>
                </a:r>
                <a:r>
                  <a:rPr lang="pt-PT" sz="1800" dirty="0">
                    <a:solidFill>
                      <a:schemeClr val="tx1"/>
                    </a:solidFill>
                  </a:rPr>
                  <a:t> para o eletrão, </a:t>
                </a:r>
                <a14:m>
                  <m:oMath xmlns:m="http://schemas.openxmlformats.org/officeDocument/2006/math">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𝑚</m:t>
                        </m:r>
                      </m:e>
                      <m:sup>
                        <m:r>
                          <a:rPr lang="pt-PT" sz="1800" i="1">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𝑒</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𝑒</m:t>
                        </m:r>
                      </m:e>
                      <m:sup>
                        <m:r>
                          <a:rPr lang="pt-PT" sz="1800" i="1">
                            <a:solidFill>
                              <a:schemeClr val="tx1"/>
                            </a:solidFill>
                            <a:latin typeface="Cambria Math" panose="02040503050406030204" pitchFamily="18" charset="0"/>
                          </a:rPr>
                          <m:t>†</m:t>
                        </m:r>
                      </m:sup>
                    </m:sSup>
                  </m:oMath>
                </a14:m>
                <a:r>
                  <a:rPr lang="pt-PT" sz="1800" i="1" dirty="0">
                    <a:solidFill>
                      <a:schemeClr val="tx1"/>
                    </a:solidFill>
                  </a:rPr>
                  <a:t>, </a:t>
                </a:r>
                <a:r>
                  <a:rPr lang="pt-PT" sz="1800" dirty="0">
                    <a:solidFill>
                      <a:schemeClr val="tx1"/>
                    </a:solidFill>
                  </a:rPr>
                  <a:t>onde os campos de Dirac para o eletrão seriam,</a:t>
                </a:r>
              </a:p>
              <a:p>
                <a:pPr marL="0" indent="0" algn="ctr">
                  <a:buNone/>
                </a:pPr>
                <a14:m>
                  <m:oMath xmlns:m="http://schemas.openxmlformats.org/officeDocument/2006/math">
                    <m:r>
                      <a:rPr lang="pt-PT" sz="1800" i="1" smtClean="0">
                        <a:solidFill>
                          <a:schemeClr val="tx1"/>
                        </a:solidFill>
                        <a:latin typeface="Cambria Math" panose="02040503050406030204" pitchFamily="18" charset="0"/>
                      </a:rPr>
                      <m:t>𝑒</m:t>
                    </m:r>
                    <m:r>
                      <a:rPr lang="pt-PT" sz="1800" i="1" smtClean="0">
                        <a:solidFill>
                          <a:schemeClr val="tx1"/>
                        </a:solidFill>
                        <a:latin typeface="Cambria Math" panose="02040503050406030204" pitchFamily="18" charset="0"/>
                      </a:rPr>
                      <m:t> </m:t>
                    </m:r>
                    <m:r>
                      <a:rPr lang="pt-PT" sz="1800">
                        <a:solidFill>
                          <a:schemeClr val="tx1"/>
                        </a:solidFill>
                        <a:latin typeface="Cambria Math" panose="02040503050406030204" pitchFamily="18" charset="0"/>
                      </a:rPr>
                      <m:t>=</m:t>
                    </m:r>
                    <m:d>
                      <m:dPr>
                        <m:ctrlPr>
                          <a:rPr lang="pt-PT" sz="1800" i="1">
                            <a:solidFill>
                              <a:schemeClr val="tx1"/>
                            </a:solidFill>
                            <a:latin typeface="Cambria Math" panose="02040503050406030204" pitchFamily="18" charset="0"/>
                          </a:rPr>
                        </m:ctrlPr>
                      </m:dPr>
                      <m:e>
                        <m:m>
                          <m:mPr>
                            <m:mcs>
                              <m:mc>
                                <m:mcPr>
                                  <m:count m:val="1"/>
                                  <m:mcJc m:val="center"/>
                                </m:mcPr>
                              </m:mc>
                            </m:mcs>
                            <m:ctrlPr>
                              <a:rPr lang="pt-PT" sz="1800" i="1">
                                <a:solidFill>
                                  <a:schemeClr val="tx1"/>
                                </a:solidFill>
                                <a:latin typeface="Cambria Math" panose="02040503050406030204" pitchFamily="18" charset="0"/>
                              </a:rPr>
                            </m:ctrlPr>
                          </m:mPr>
                          <m:m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𝐿</m:t>
                                  </m:r>
                                </m:sub>
                              </m:sSub>
                            </m:e>
                          </m:mr>
                          <m:m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𝑅</m:t>
                                  </m:r>
                                </m:sub>
                              </m:sSub>
                            </m:e>
                          </m:mr>
                        </m:m>
                      </m:e>
                    </m:d>
                  </m:oMath>
                </a14:m>
                <a:r>
                  <a:rPr lang="pt-PT" sz="1800" dirty="0">
                    <a:solidFill>
                      <a:schemeClr val="tx1"/>
                    </a:solidFill>
                  </a:rPr>
                  <a:t> , </a:t>
                </a:r>
                <a14:m>
                  <m:oMath xmlns:m="http://schemas.openxmlformats.org/officeDocument/2006/math">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𝑒</m:t>
                        </m:r>
                      </m:e>
                      <m:sup>
                        <m:r>
                          <a:rPr lang="pt-PT" sz="1800" i="1">
                            <a:solidFill>
                              <a:schemeClr val="tx1"/>
                            </a:solidFill>
                            <a:latin typeface="Cambria Math" panose="02040503050406030204" pitchFamily="18" charset="0"/>
                          </a:rPr>
                          <m:t>†</m:t>
                        </m:r>
                      </m:sup>
                    </m:sSup>
                    <m:r>
                      <a:rPr lang="pt-PT" sz="1800">
                        <a:solidFill>
                          <a:schemeClr val="tx1"/>
                        </a:solidFill>
                        <a:latin typeface="Cambria Math" panose="02040503050406030204" pitchFamily="18" charset="0"/>
                      </a:rPr>
                      <m:t>=</m:t>
                    </m:r>
                    <m:d>
                      <m:dPr>
                        <m:ctrlPr>
                          <a:rPr lang="pt-PT" sz="1800" i="1">
                            <a:solidFill>
                              <a:schemeClr val="tx1"/>
                            </a:solidFill>
                            <a:latin typeface="Cambria Math" panose="02040503050406030204" pitchFamily="18" charset="0"/>
                          </a:rPr>
                        </m:ctrlPr>
                      </m:dPr>
                      <m:e>
                        <m:m>
                          <m:mPr>
                            <m:mcs>
                              <m:mc>
                                <m:mcPr>
                                  <m:count m:val="2"/>
                                  <m:mcJc m:val="center"/>
                                </m:mcPr>
                              </m:mc>
                            </m:mcs>
                            <m:ctrlPr>
                              <a:rPr lang="pt-PT" sz="1800" i="1">
                                <a:solidFill>
                                  <a:schemeClr val="tx1"/>
                                </a:solidFill>
                                <a:latin typeface="Cambria Math" panose="02040503050406030204" pitchFamily="18" charset="0"/>
                              </a:rPr>
                            </m:ctrlPr>
                          </m:mPr>
                          <m:mr>
                            <m:e>
                              <m:bar>
                                <m:barPr>
                                  <m:pos m:val="top"/>
                                  <m:ctrlPr>
                                    <a:rPr lang="pt-PT" sz="1800" i="1">
                                      <a:solidFill>
                                        <a:schemeClr val="tx1"/>
                                      </a:solidFill>
                                      <a:latin typeface="Cambria Math" panose="02040503050406030204" pitchFamily="18" charset="0"/>
                                    </a:rPr>
                                  </m:ctrlPr>
                                </m:barP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𝑅</m:t>
                                      </m:r>
                                    </m:sub>
                                  </m:sSub>
                                </m:e>
                              </m:bar>
                            </m:e>
                            <m:e>
                              <m:bar>
                                <m:barPr>
                                  <m:pos m:val="top"/>
                                  <m:ctrlPr>
                                    <a:rPr lang="pt-PT" sz="1800" i="1">
                                      <a:solidFill>
                                        <a:schemeClr val="tx1"/>
                                      </a:solidFill>
                                      <a:latin typeface="Cambria Math" panose="02040503050406030204" pitchFamily="18" charset="0"/>
                                    </a:rPr>
                                  </m:ctrlPr>
                                </m:barP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𝐿</m:t>
                                      </m:r>
                                    </m:sub>
                                  </m:sSub>
                                </m:e>
                              </m:bar>
                            </m:e>
                          </m:mr>
                        </m:m>
                      </m:e>
                    </m:d>
                  </m:oMath>
                </a14:m>
                <a:r>
                  <a:rPr lang="pt-PT" sz="1800" dirty="0">
                    <a:solidFill>
                      <a:schemeClr val="tx1"/>
                    </a:solidFill>
                  </a:rPr>
                  <a:t>.</a:t>
                </a:r>
              </a:p>
              <a:p>
                <a:pPr marL="0" indent="0">
                  <a:buNone/>
                </a:pPr>
                <a:endParaRPr lang="pt-PT" sz="1700" dirty="0">
                  <a:solidFill>
                    <a:srgbClr val="FFFFFF"/>
                  </a:solidFill>
                </a:endParaRPr>
              </a:p>
            </p:txBody>
          </p:sp>
        </mc:Choice>
        <mc:Fallback xmlns="">
          <p:sp>
            <p:nvSpPr>
              <p:cNvPr id="5" name="Marcador de Posição de Conteúdo 4">
                <a:extLst>
                  <a:ext uri="{FF2B5EF4-FFF2-40B4-BE49-F238E27FC236}">
                    <a16:creationId xmlns:a16="http://schemas.microsoft.com/office/drawing/2014/main" id="{87584997-5574-4330-AA81-45646787A587}"/>
                  </a:ext>
                </a:extLst>
              </p:cNvPr>
              <p:cNvSpPr>
                <a:spLocks noGrp="1" noRot="1" noChangeAspect="1" noMove="1" noResize="1" noEditPoints="1" noAdjustHandles="1" noChangeArrowheads="1" noChangeShapeType="1" noTextEdit="1"/>
              </p:cNvSpPr>
              <p:nvPr>
                <p:ph idx="1"/>
              </p:nvPr>
            </p:nvSpPr>
            <p:spPr>
              <a:blipFill>
                <a:blip r:embed="rId2"/>
                <a:stretch>
                  <a:fillRect l="-1558" t="-1086" r="-949"/>
                </a:stretch>
              </a:blipFill>
            </p:spPr>
            <p:txBody>
              <a:bodyPr/>
              <a:lstStyle/>
              <a:p>
                <a:r>
                  <a:rPr lang="pt-PT">
                    <a:noFill/>
                  </a:rPr>
                  <a:t> </a:t>
                </a:r>
              </a:p>
            </p:txBody>
          </p:sp>
        </mc:Fallback>
      </mc:AlternateContent>
      <p:sp>
        <p:nvSpPr>
          <p:cNvPr id="13" name="Marcador de Posição de Conteúdo 2">
            <a:extLst>
              <a:ext uri="{FF2B5EF4-FFF2-40B4-BE49-F238E27FC236}">
                <a16:creationId xmlns:a16="http://schemas.microsoft.com/office/drawing/2014/main" id="{D8B7B829-C641-43D2-9D3B-6B7AA4E03438}"/>
              </a:ext>
            </a:extLst>
          </p:cNvPr>
          <p:cNvSpPr txBox="1">
            <a:spLocks/>
          </p:cNvSpPr>
          <p:nvPr/>
        </p:nvSpPr>
        <p:spPr>
          <a:xfrm>
            <a:off x="215900" y="2095745"/>
            <a:ext cx="8637728" cy="38659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PT" sz="1500" dirty="0">
              <a:solidFill>
                <a:srgbClr val="FFFFFF"/>
              </a:solidFill>
            </a:endParaRPr>
          </a:p>
        </p:txBody>
      </p:sp>
    </p:spTree>
    <p:extLst>
      <p:ext uri="{BB962C8B-B14F-4D97-AF65-F5344CB8AC3E}">
        <p14:creationId xmlns:p14="http://schemas.microsoft.com/office/powerpoint/2010/main" val="405359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47CB7-2EA6-47B0-BB78-7BE0A56023B0}"/>
              </a:ext>
            </a:extLst>
          </p:cNvPr>
          <p:cNvSpPr>
            <a:spLocks noGrp="1"/>
          </p:cNvSpPr>
          <p:nvPr>
            <p:ph type="title"/>
          </p:nvPr>
        </p:nvSpPr>
        <p:spPr/>
        <p:txBody>
          <a:bodyPr>
            <a:normAutofit/>
          </a:bodyPr>
          <a:lstStyle/>
          <a:p>
            <a:r>
              <a:rPr lang="pt-PT" sz="3000" dirty="0"/>
              <a:t>3.2 - Geração de massa dos fermiões </a:t>
            </a:r>
            <a:r>
              <a:rPr lang="pt-PT" sz="2800" dirty="0"/>
              <a:t>no modelo padrão</a:t>
            </a:r>
            <a:endParaRPr lang="pt-PT" sz="3000" dirty="0"/>
          </a:p>
        </p:txBody>
      </p:sp>
      <mc:AlternateContent xmlns:mc="http://schemas.openxmlformats.org/markup-compatibility/2006" xmlns:a14="http://schemas.microsoft.com/office/drawing/2010/main">
        <mc:Choice Requires="a14">
          <p:sp>
            <p:nvSpPr>
              <p:cNvPr id="5" name="Marcador de Posição de Conteúdo 4">
                <a:extLst>
                  <a:ext uri="{FF2B5EF4-FFF2-40B4-BE49-F238E27FC236}">
                    <a16:creationId xmlns:a16="http://schemas.microsoft.com/office/drawing/2014/main" id="{87584997-5574-4330-AA81-45646787A587}"/>
                  </a:ext>
                </a:extLst>
              </p:cNvPr>
              <p:cNvSpPr>
                <a:spLocks noGrp="1"/>
              </p:cNvSpPr>
              <p:nvPr>
                <p:ph idx="1"/>
              </p:nvPr>
            </p:nvSpPr>
            <p:spPr/>
            <p:txBody>
              <a:bodyPr>
                <a:normAutofit/>
              </a:bodyPr>
              <a:lstStyle/>
              <a:p>
                <a:pPr marL="0" indent="0">
                  <a:buNone/>
                </a:pPr>
                <a:r>
                  <a:rPr lang="pt-PT" sz="1800" dirty="0">
                    <a:solidFill>
                      <a:schemeClr val="tx1"/>
                    </a:solidFill>
                  </a:rPr>
                  <a:t>O Lagrangiano do modelo padrão não inclui termos de massa para os leptões, </a:t>
                </a:r>
                <a:r>
                  <a:rPr lang="pt-PT" sz="1800" dirty="0" err="1">
                    <a:solidFill>
                      <a:schemeClr val="tx1"/>
                    </a:solidFill>
                  </a:rPr>
                  <a:t>i.e</a:t>
                </a:r>
                <a:r>
                  <a:rPr lang="pt-PT" sz="1800" dirty="0">
                    <a:solidFill>
                      <a:schemeClr val="tx1"/>
                    </a:solidFill>
                  </a:rPr>
                  <a:t> para o eletrão, </a:t>
                </a:r>
                <a14:m>
                  <m:oMath xmlns:m="http://schemas.openxmlformats.org/officeDocument/2006/math">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𝑚</m:t>
                        </m:r>
                      </m:e>
                      <m:sup>
                        <m:r>
                          <a:rPr lang="pt-PT" sz="1800" i="1">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𝑒</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𝑒</m:t>
                        </m:r>
                      </m:e>
                      <m:sup>
                        <m:r>
                          <a:rPr lang="pt-PT" sz="1800" i="1">
                            <a:solidFill>
                              <a:schemeClr val="tx1"/>
                            </a:solidFill>
                            <a:latin typeface="Cambria Math" panose="02040503050406030204" pitchFamily="18" charset="0"/>
                          </a:rPr>
                          <m:t>†</m:t>
                        </m:r>
                      </m:sup>
                    </m:sSup>
                  </m:oMath>
                </a14:m>
                <a:r>
                  <a:rPr lang="pt-PT" sz="1800" i="1" dirty="0">
                    <a:solidFill>
                      <a:schemeClr val="tx1"/>
                    </a:solidFill>
                  </a:rPr>
                  <a:t>, </a:t>
                </a:r>
                <a:r>
                  <a:rPr lang="pt-PT" sz="1800" dirty="0">
                    <a:solidFill>
                      <a:schemeClr val="tx1"/>
                    </a:solidFill>
                  </a:rPr>
                  <a:t>onde os campos de Dirac para o eletrão seriam,</a:t>
                </a:r>
              </a:p>
              <a:p>
                <a:pPr marL="0" indent="0" algn="ctr">
                  <a:buNone/>
                </a:pPr>
                <a14:m>
                  <m:oMath xmlns:m="http://schemas.openxmlformats.org/officeDocument/2006/math">
                    <m:r>
                      <a:rPr lang="pt-PT" sz="1800" i="1" smtClean="0">
                        <a:solidFill>
                          <a:schemeClr val="tx1"/>
                        </a:solidFill>
                        <a:latin typeface="Cambria Math" panose="02040503050406030204" pitchFamily="18" charset="0"/>
                      </a:rPr>
                      <m:t>𝑒</m:t>
                    </m:r>
                    <m:r>
                      <a:rPr lang="pt-PT" sz="1800" i="1" smtClean="0">
                        <a:solidFill>
                          <a:schemeClr val="tx1"/>
                        </a:solidFill>
                        <a:latin typeface="Cambria Math" panose="02040503050406030204" pitchFamily="18" charset="0"/>
                      </a:rPr>
                      <m:t> </m:t>
                    </m:r>
                    <m:r>
                      <a:rPr lang="pt-PT" sz="1800">
                        <a:solidFill>
                          <a:schemeClr val="tx1"/>
                        </a:solidFill>
                        <a:latin typeface="Cambria Math" panose="02040503050406030204" pitchFamily="18" charset="0"/>
                      </a:rPr>
                      <m:t>=</m:t>
                    </m:r>
                    <m:d>
                      <m:dPr>
                        <m:ctrlPr>
                          <a:rPr lang="pt-PT" sz="1800" i="1">
                            <a:solidFill>
                              <a:schemeClr val="tx1"/>
                            </a:solidFill>
                            <a:latin typeface="Cambria Math" panose="02040503050406030204" pitchFamily="18" charset="0"/>
                          </a:rPr>
                        </m:ctrlPr>
                      </m:dPr>
                      <m:e>
                        <m:m>
                          <m:mPr>
                            <m:mcs>
                              <m:mc>
                                <m:mcPr>
                                  <m:count m:val="1"/>
                                  <m:mcJc m:val="center"/>
                                </m:mcPr>
                              </m:mc>
                            </m:mcs>
                            <m:ctrlPr>
                              <a:rPr lang="pt-PT" sz="1800" i="1">
                                <a:solidFill>
                                  <a:schemeClr val="tx1"/>
                                </a:solidFill>
                                <a:latin typeface="Cambria Math" panose="02040503050406030204" pitchFamily="18" charset="0"/>
                              </a:rPr>
                            </m:ctrlPr>
                          </m:mPr>
                          <m:m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𝐿</m:t>
                                  </m:r>
                                </m:sub>
                              </m:sSub>
                            </m:e>
                          </m:mr>
                          <m:m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𝑅</m:t>
                                  </m:r>
                                </m:sub>
                              </m:sSub>
                            </m:e>
                          </m:mr>
                        </m:m>
                      </m:e>
                    </m:d>
                  </m:oMath>
                </a14:m>
                <a:r>
                  <a:rPr lang="pt-PT" sz="1800" dirty="0">
                    <a:solidFill>
                      <a:schemeClr val="tx1"/>
                    </a:solidFill>
                  </a:rPr>
                  <a:t> , </a:t>
                </a:r>
                <a14:m>
                  <m:oMath xmlns:m="http://schemas.openxmlformats.org/officeDocument/2006/math">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𝑒</m:t>
                        </m:r>
                      </m:e>
                      <m:sup>
                        <m:r>
                          <a:rPr lang="pt-PT" sz="1800" i="1">
                            <a:solidFill>
                              <a:schemeClr val="tx1"/>
                            </a:solidFill>
                            <a:latin typeface="Cambria Math" panose="02040503050406030204" pitchFamily="18" charset="0"/>
                          </a:rPr>
                          <m:t>†</m:t>
                        </m:r>
                      </m:sup>
                    </m:sSup>
                    <m:r>
                      <a:rPr lang="pt-PT" sz="1800">
                        <a:solidFill>
                          <a:schemeClr val="tx1"/>
                        </a:solidFill>
                        <a:latin typeface="Cambria Math" panose="02040503050406030204" pitchFamily="18" charset="0"/>
                      </a:rPr>
                      <m:t>=</m:t>
                    </m:r>
                    <m:d>
                      <m:dPr>
                        <m:ctrlPr>
                          <a:rPr lang="pt-PT" sz="1800" i="1">
                            <a:solidFill>
                              <a:schemeClr val="tx1"/>
                            </a:solidFill>
                            <a:latin typeface="Cambria Math" panose="02040503050406030204" pitchFamily="18" charset="0"/>
                          </a:rPr>
                        </m:ctrlPr>
                      </m:dPr>
                      <m:e>
                        <m:m>
                          <m:mPr>
                            <m:mcs>
                              <m:mc>
                                <m:mcPr>
                                  <m:count m:val="2"/>
                                  <m:mcJc m:val="center"/>
                                </m:mcPr>
                              </m:mc>
                            </m:mcs>
                            <m:ctrlPr>
                              <a:rPr lang="pt-PT" sz="1800" i="1">
                                <a:solidFill>
                                  <a:schemeClr val="tx1"/>
                                </a:solidFill>
                                <a:latin typeface="Cambria Math" panose="02040503050406030204" pitchFamily="18" charset="0"/>
                              </a:rPr>
                            </m:ctrlPr>
                          </m:mPr>
                          <m:mr>
                            <m:e>
                              <m:bar>
                                <m:barPr>
                                  <m:pos m:val="top"/>
                                  <m:ctrlPr>
                                    <a:rPr lang="pt-PT" sz="1800" i="1">
                                      <a:solidFill>
                                        <a:schemeClr val="tx1"/>
                                      </a:solidFill>
                                      <a:latin typeface="Cambria Math" panose="02040503050406030204" pitchFamily="18" charset="0"/>
                                    </a:rPr>
                                  </m:ctrlPr>
                                </m:barP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𝑅</m:t>
                                      </m:r>
                                    </m:sub>
                                  </m:sSub>
                                </m:e>
                              </m:bar>
                            </m:e>
                            <m:e>
                              <m:bar>
                                <m:barPr>
                                  <m:pos m:val="top"/>
                                  <m:ctrlPr>
                                    <a:rPr lang="pt-PT" sz="1800" i="1">
                                      <a:solidFill>
                                        <a:schemeClr val="tx1"/>
                                      </a:solidFill>
                                      <a:latin typeface="Cambria Math" panose="02040503050406030204" pitchFamily="18" charset="0"/>
                                    </a:rPr>
                                  </m:ctrlPr>
                                </m:barP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𝐿</m:t>
                                      </m:r>
                                    </m:sub>
                                  </m:sSub>
                                </m:e>
                              </m:bar>
                            </m:e>
                          </m:mr>
                        </m:m>
                      </m:e>
                    </m:d>
                  </m:oMath>
                </a14:m>
                <a:r>
                  <a:rPr lang="pt-PT" sz="1800" dirty="0">
                    <a:solidFill>
                      <a:schemeClr val="tx1"/>
                    </a:solidFill>
                  </a:rPr>
                  <a:t>.</a:t>
                </a:r>
              </a:p>
              <a:p>
                <a:pPr marL="0" indent="0">
                  <a:buNone/>
                </a:pPr>
                <a:r>
                  <a:rPr lang="pt-PT" sz="1800" dirty="0">
                    <a:solidFill>
                      <a:schemeClr val="tx1"/>
                    </a:solidFill>
                  </a:rPr>
                  <a:t>Então a massa dos fermiões vem do sector de </a:t>
                </a:r>
                <a:r>
                  <a:rPr lang="pt-PT" sz="1800" dirty="0" err="1">
                    <a:solidFill>
                      <a:schemeClr val="tx1"/>
                    </a:solidFill>
                  </a:rPr>
                  <a:t>Yukawa</a:t>
                </a:r>
                <a:r>
                  <a:rPr lang="pt-PT" sz="1800" dirty="0">
                    <a:solidFill>
                      <a:schemeClr val="tx1"/>
                    </a:solidFill>
                  </a:rPr>
                  <a:t>, para o caso do eletrão teríamos,  </a:t>
                </a:r>
                <a:endParaRPr lang="pt-PT" sz="1800" i="1" dirty="0">
                  <a:solidFill>
                    <a:schemeClr val="tx1"/>
                  </a:solidFill>
                </a:endParaRPr>
              </a:p>
              <a:p>
                <a:pPr marL="0" indent="0" algn="ctr">
                  <a:buNone/>
                </a:pPr>
                <a:endParaRPr lang="pt-PT" sz="1800" i="1" dirty="0">
                  <a:solidFill>
                    <a:schemeClr val="tx1"/>
                  </a:solidFill>
                  <a:latin typeface="Cambria Math" panose="02040503050406030204" pitchFamily="18" charset="0"/>
                </a:endParaRPr>
              </a:p>
              <a:p>
                <a:pPr marL="0" indent="0" algn="ctr">
                  <a:buNone/>
                </a:pPr>
                <a14:m>
                  <m:oMath xmlns:m="http://schemas.openxmlformats.org/officeDocument/2006/math">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ℒ</m:t>
                        </m:r>
                      </m:e>
                      <m:sub>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𝓎</m:t>
                            </m:r>
                          </m:e>
                          <m:sub>
                            <m:r>
                              <a:rPr lang="pt-PT" sz="1800" i="1">
                                <a:solidFill>
                                  <a:schemeClr val="tx1"/>
                                </a:solidFill>
                                <a:latin typeface="Cambria Math" panose="02040503050406030204" pitchFamily="18" charset="0"/>
                              </a:rPr>
                              <m:t>ℯ</m:t>
                            </m:r>
                          </m:sub>
                        </m:sSub>
                      </m:sub>
                    </m:sSub>
                    <m:r>
                      <a:rPr lang="pt-PT" sz="1800">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𝑦</m:t>
                        </m:r>
                      </m:e>
                      <m:sup>
                        <m:r>
                          <a:rPr lang="pt-PT" sz="1800" i="1">
                            <a:solidFill>
                              <a:schemeClr val="tx1"/>
                            </a:solidFill>
                            <a:latin typeface="Cambria Math" panose="02040503050406030204" pitchFamily="18" charset="0"/>
                          </a:rPr>
                          <m:t>𝑒</m:t>
                        </m:r>
                      </m:sup>
                    </m:sSup>
                    <m:bar>
                      <m:barPr>
                        <m:pos m:val="top"/>
                        <m:ctrlPr>
                          <a:rPr lang="pt-PT" sz="1800" i="1">
                            <a:solidFill>
                              <a:schemeClr val="tx1"/>
                            </a:solidFill>
                            <a:latin typeface="Cambria Math" panose="02040503050406030204" pitchFamily="18" charset="0"/>
                          </a:rPr>
                        </m:ctrlPr>
                      </m:barPr>
                      <m:e>
                        <m:r>
                          <a:rPr lang="pt-PT" sz="1800" i="1">
                            <a:solidFill>
                              <a:schemeClr val="tx1"/>
                            </a:solidFill>
                            <a:latin typeface="Cambria Math" panose="02040503050406030204" pitchFamily="18" charset="0"/>
                          </a:rPr>
                          <m:t> </m:t>
                        </m:r>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𝐿</m:t>
                            </m:r>
                          </m:e>
                          <m:sub>
                            <m:r>
                              <a:rPr lang="pt-PT" sz="1800" i="1">
                                <a:solidFill>
                                  <a:schemeClr val="tx1"/>
                                </a:solidFill>
                                <a:latin typeface="Cambria Math" panose="02040503050406030204" pitchFamily="18" charset="0"/>
                              </a:rPr>
                              <m:t>𝑒</m:t>
                            </m:r>
                          </m:sub>
                        </m:sSub>
                      </m:e>
                    </m:bar>
                    <m:r>
                      <a:rPr lang="pt-PT" sz="1800" i="1">
                        <a:solidFill>
                          <a:schemeClr val="tx1"/>
                        </a:solidFill>
                        <a:latin typeface="Cambria Math" panose="02040503050406030204" pitchFamily="18" charset="0"/>
                      </a:rPr>
                      <m:t> </m:t>
                    </m:r>
                    <m:r>
                      <a:rPr lang="pt-PT" sz="1800" i="1">
                        <a:solidFill>
                          <a:schemeClr val="tx1"/>
                        </a:solidFill>
                        <a:latin typeface="Cambria Math" panose="02040503050406030204" pitchFamily="18" charset="0"/>
                      </a:rPr>
                      <m:t>𝐻</m:t>
                    </m:r>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 </m:t>
                        </m:r>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𝑟</m:t>
                        </m:r>
                      </m:sub>
                    </m:sSub>
                    <m:r>
                      <a:rPr lang="pt-PT" sz="1800" i="1">
                        <a:solidFill>
                          <a:schemeClr val="tx1"/>
                        </a:solidFill>
                        <a:latin typeface="Cambria Math" panose="02040503050406030204" pitchFamily="18" charset="0"/>
                      </a:rPr>
                      <m:t>+</m:t>
                    </m:r>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𝐿</m:t>
                        </m:r>
                      </m:e>
                      <m:sub>
                        <m:r>
                          <a:rPr lang="pt-PT" sz="1800" i="1">
                            <a:solidFill>
                              <a:schemeClr val="tx1"/>
                            </a:solidFill>
                            <a:latin typeface="Cambria Math" panose="02040503050406030204" pitchFamily="18" charset="0"/>
                          </a:rPr>
                          <m:t>𝑒</m:t>
                        </m:r>
                      </m:sub>
                    </m:sSub>
                    <m:r>
                      <a:rPr lang="pt-PT" sz="1800" i="1">
                        <a:solidFill>
                          <a:schemeClr val="tx1"/>
                        </a:solidFill>
                        <a:latin typeface="Cambria Math" panose="02040503050406030204" pitchFamily="18" charset="0"/>
                      </a:rPr>
                      <m:t> </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𝐻</m:t>
                        </m:r>
                      </m:e>
                      <m:sup>
                        <m:r>
                          <a:rPr lang="pt-PT" sz="1800" i="1">
                            <a:solidFill>
                              <a:schemeClr val="tx1"/>
                            </a:solidFill>
                            <a:latin typeface="Cambria Math" panose="02040503050406030204" pitchFamily="18" charset="0"/>
                          </a:rPr>
                          <m:t>†</m:t>
                        </m:r>
                      </m:sup>
                    </m:sSup>
                    <m:r>
                      <a:rPr lang="pt-PT" sz="1800" i="1">
                        <a:solidFill>
                          <a:schemeClr val="tx1"/>
                        </a:solidFill>
                        <a:latin typeface="Cambria Math" panose="02040503050406030204" pitchFamily="18" charset="0"/>
                      </a:rPr>
                      <m:t> </m:t>
                    </m:r>
                    <m:bar>
                      <m:barPr>
                        <m:pos m:val="top"/>
                        <m:ctrlPr>
                          <a:rPr lang="pt-PT" sz="1800" i="1">
                            <a:solidFill>
                              <a:schemeClr val="tx1"/>
                            </a:solidFill>
                            <a:latin typeface="Cambria Math" panose="02040503050406030204" pitchFamily="18" charset="0"/>
                          </a:rPr>
                        </m:ctrlPr>
                      </m:barP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𝑟</m:t>
                            </m:r>
                          </m:sub>
                        </m:sSub>
                      </m:e>
                    </m:bar>
                  </m:oMath>
                </a14:m>
                <a:r>
                  <a:rPr lang="pt-PT" sz="1800" dirty="0">
                    <a:solidFill>
                      <a:schemeClr val="tx1"/>
                    </a:solidFill>
                  </a:rPr>
                  <a:t>                         </a:t>
                </a:r>
                <a14:m>
                  <m:oMath xmlns:m="http://schemas.openxmlformats.org/officeDocument/2006/math">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𝑦</m:t>
                        </m:r>
                      </m:e>
                      <m:sup>
                        <m:r>
                          <a:rPr lang="pt-PT" sz="1800" i="1">
                            <a:solidFill>
                              <a:schemeClr val="tx1"/>
                            </a:solidFill>
                            <a:latin typeface="Cambria Math" panose="02040503050406030204" pitchFamily="18" charset="0"/>
                          </a:rPr>
                          <m:t>𝑒</m:t>
                        </m:r>
                      </m:sup>
                    </m:sSup>
                    <m:r>
                      <a:rPr lang="pt-PT" sz="1800" i="1">
                        <a:solidFill>
                          <a:schemeClr val="tx1"/>
                        </a:solidFill>
                        <a:latin typeface="Cambria Math" panose="02040503050406030204" pitchFamily="18" charset="0"/>
                      </a:rPr>
                      <m:t> </m:t>
                    </m:r>
                    <m:r>
                      <a:rPr lang="pt-PT" sz="1800" i="1">
                        <a:solidFill>
                          <a:schemeClr val="tx1"/>
                        </a:solidFill>
                        <a:latin typeface="Cambria Math" panose="02040503050406030204" pitchFamily="18" charset="0"/>
                      </a:rPr>
                      <m:t>𝑣</m:t>
                    </m:r>
                    <m:d>
                      <m:dPr>
                        <m:ctrlPr>
                          <a:rPr lang="pt-PT" sz="1800" i="1">
                            <a:solidFill>
                              <a:schemeClr val="tx1"/>
                            </a:solidFill>
                            <a:latin typeface="Cambria Math" panose="02040503050406030204" pitchFamily="18" charset="0"/>
                          </a:rPr>
                        </m:ctrlPr>
                      </m:dPr>
                      <m:e>
                        <m:bar>
                          <m:barPr>
                            <m:pos m:val="top"/>
                            <m:ctrlPr>
                              <a:rPr lang="pt-PT" sz="1800" i="1">
                                <a:solidFill>
                                  <a:schemeClr val="tx1"/>
                                </a:solidFill>
                                <a:latin typeface="Cambria Math" panose="02040503050406030204" pitchFamily="18" charset="0"/>
                              </a:rPr>
                            </m:ctrlPr>
                          </m:barP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𝐿</m:t>
                                </m:r>
                              </m:sub>
                            </m:sSub>
                          </m:e>
                        </m:bar>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𝑅</m:t>
                            </m:r>
                          </m:sub>
                        </m:sSub>
                        <m:r>
                          <a:rPr lang="pt-PT" sz="1800" i="1">
                            <a:solidFill>
                              <a:schemeClr val="tx1"/>
                            </a:solidFill>
                            <a:latin typeface="Cambria Math" panose="02040503050406030204" pitchFamily="18" charset="0"/>
                          </a:rPr>
                          <m:t>+</m:t>
                        </m:r>
                        <m:bar>
                          <m:barPr>
                            <m:pos m:val="top"/>
                            <m:ctrlPr>
                              <a:rPr lang="pt-PT" sz="1800" i="1">
                                <a:solidFill>
                                  <a:schemeClr val="tx1"/>
                                </a:solidFill>
                                <a:latin typeface="Cambria Math" panose="02040503050406030204" pitchFamily="18" charset="0"/>
                              </a:rPr>
                            </m:ctrlPr>
                          </m:barP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𝑅</m:t>
                                </m:r>
                              </m:sub>
                            </m:sSub>
                          </m:e>
                        </m:bar>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𝐿</m:t>
                            </m:r>
                          </m:sub>
                        </m:sSub>
                      </m:e>
                    </m:d>
                    <m:r>
                      <a:rPr lang="pt-PT" sz="1800" i="1">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𝑦</m:t>
                        </m:r>
                      </m:e>
                      <m:sup>
                        <m:r>
                          <a:rPr lang="pt-PT" sz="1800" i="1">
                            <a:solidFill>
                              <a:schemeClr val="tx1"/>
                            </a:solidFill>
                            <a:latin typeface="Cambria Math" panose="02040503050406030204" pitchFamily="18" charset="0"/>
                          </a:rPr>
                          <m:t>𝑒</m:t>
                        </m:r>
                      </m:sup>
                    </m:sSup>
                    <m:r>
                      <a:rPr lang="pt-PT" sz="1800" i="1">
                        <a:solidFill>
                          <a:schemeClr val="tx1"/>
                        </a:solidFill>
                        <a:latin typeface="Cambria Math" panose="02040503050406030204" pitchFamily="18" charset="0"/>
                      </a:rPr>
                      <m:t>h</m:t>
                    </m:r>
                    <m:d>
                      <m:dPr>
                        <m:ctrlPr>
                          <a:rPr lang="pt-PT" sz="1800" i="1">
                            <a:solidFill>
                              <a:schemeClr val="tx1"/>
                            </a:solidFill>
                            <a:latin typeface="Cambria Math" panose="02040503050406030204" pitchFamily="18" charset="0"/>
                          </a:rPr>
                        </m:ctrlPr>
                      </m:dPr>
                      <m:e>
                        <m:r>
                          <a:rPr lang="pt-PT" sz="1800" i="1">
                            <a:solidFill>
                              <a:schemeClr val="tx1"/>
                            </a:solidFill>
                            <a:latin typeface="Cambria Math" panose="02040503050406030204" pitchFamily="18" charset="0"/>
                          </a:rPr>
                          <m:t>𝑥</m:t>
                        </m:r>
                      </m:e>
                    </m:d>
                    <m:d>
                      <m:dPr>
                        <m:ctrlPr>
                          <a:rPr lang="pt-PT" sz="1800" i="1">
                            <a:solidFill>
                              <a:schemeClr val="tx1"/>
                            </a:solidFill>
                            <a:latin typeface="Cambria Math" panose="02040503050406030204" pitchFamily="18" charset="0"/>
                          </a:rPr>
                        </m:ctrlPr>
                      </m:dPr>
                      <m:e>
                        <m:bar>
                          <m:barPr>
                            <m:pos m:val="top"/>
                            <m:ctrlPr>
                              <a:rPr lang="pt-PT" sz="1800" i="1">
                                <a:solidFill>
                                  <a:schemeClr val="tx1"/>
                                </a:solidFill>
                                <a:latin typeface="Cambria Math" panose="02040503050406030204" pitchFamily="18" charset="0"/>
                              </a:rPr>
                            </m:ctrlPr>
                          </m:barP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𝐿</m:t>
                                </m:r>
                              </m:sub>
                            </m:sSub>
                          </m:e>
                        </m:bar>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𝑅</m:t>
                            </m:r>
                          </m:sub>
                        </m:sSub>
                        <m:r>
                          <a:rPr lang="pt-PT" sz="1800" i="1">
                            <a:solidFill>
                              <a:schemeClr val="tx1"/>
                            </a:solidFill>
                            <a:latin typeface="Cambria Math" panose="02040503050406030204" pitchFamily="18" charset="0"/>
                          </a:rPr>
                          <m:t>+</m:t>
                        </m:r>
                        <m:bar>
                          <m:barPr>
                            <m:pos m:val="top"/>
                            <m:ctrlPr>
                              <a:rPr lang="pt-PT" sz="1800" i="1">
                                <a:solidFill>
                                  <a:schemeClr val="tx1"/>
                                </a:solidFill>
                                <a:latin typeface="Cambria Math" panose="02040503050406030204" pitchFamily="18" charset="0"/>
                              </a:rPr>
                            </m:ctrlPr>
                          </m:barP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𝑅</m:t>
                                </m:r>
                              </m:sub>
                            </m:sSub>
                          </m:e>
                        </m:bar>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𝑒</m:t>
                            </m:r>
                          </m:e>
                          <m:sub>
                            <m:r>
                              <a:rPr lang="pt-PT" sz="1800" i="1">
                                <a:solidFill>
                                  <a:schemeClr val="tx1"/>
                                </a:solidFill>
                                <a:latin typeface="Cambria Math" panose="02040503050406030204" pitchFamily="18" charset="0"/>
                              </a:rPr>
                              <m:t>𝐿</m:t>
                            </m:r>
                          </m:sub>
                        </m:sSub>
                      </m:e>
                    </m:d>
                  </m:oMath>
                </a14:m>
                <a:endParaRPr lang="pt-PT" sz="1800" dirty="0">
                  <a:solidFill>
                    <a:schemeClr val="tx1"/>
                  </a:solidFill>
                </a:endParaRPr>
              </a:p>
              <a:p>
                <a:pPr marL="0" indent="0">
                  <a:buNone/>
                </a:pPr>
                <a:endParaRPr lang="pt-PT" sz="1800" dirty="0">
                  <a:solidFill>
                    <a:schemeClr val="tx1"/>
                  </a:solidFill>
                </a:endParaRPr>
              </a:p>
              <a:p>
                <a:pPr marL="0" indent="0">
                  <a:buNone/>
                </a:pPr>
                <a:r>
                  <a:rPr lang="pt-PT" sz="1800" dirty="0">
                    <a:solidFill>
                      <a:schemeClr val="tx1"/>
                    </a:solidFill>
                  </a:rPr>
                  <a:t>Isto é equivalente a um termo de massa e um termo de interceção, levando a que a massa do eletrão seja dada por </a:t>
                </a:r>
              </a:p>
              <a:p>
                <a:pPr marL="0" indent="0" algn="ctr">
                  <a:buNone/>
                </a:pPr>
                <a14:m>
                  <m:oMathPara xmlns:m="http://schemas.openxmlformats.org/officeDocument/2006/math">
                    <m:oMathParaPr>
                      <m:jc m:val="centerGroup"/>
                    </m:oMathParaPr>
                    <m:oMath xmlns:m="http://schemas.openxmlformats.org/officeDocument/2006/math">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𝑚</m:t>
                          </m:r>
                        </m:e>
                        <m:sub>
                          <m:r>
                            <a:rPr lang="pt-PT" sz="1800" i="1">
                              <a:solidFill>
                                <a:schemeClr val="tx1"/>
                              </a:solidFill>
                              <a:latin typeface="Cambria Math" panose="02040503050406030204" pitchFamily="18" charset="0"/>
                            </a:rPr>
                            <m:t>𝑒</m:t>
                          </m:r>
                        </m:sub>
                      </m:sSub>
                      <m:r>
                        <a:rPr lang="pt-PT" sz="1800" i="1">
                          <a:solidFill>
                            <a:schemeClr val="tx1"/>
                          </a:solidFill>
                          <a:latin typeface="Cambria Math" panose="02040503050406030204" pitchFamily="18" charset="0"/>
                        </a:rPr>
                        <m:t>=</m:t>
                      </m:r>
                      <m:rad>
                        <m:radPr>
                          <m:degHide m:val="on"/>
                          <m:ctrlPr>
                            <a:rPr lang="pt-PT" sz="1800" i="1">
                              <a:solidFill>
                                <a:schemeClr val="tx1"/>
                              </a:solidFill>
                              <a:latin typeface="Cambria Math" panose="02040503050406030204" pitchFamily="18" charset="0"/>
                            </a:rPr>
                          </m:ctrlPr>
                        </m:radPr>
                        <m:deg/>
                        <m:e>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𝑦</m:t>
                              </m:r>
                            </m:e>
                            <m:sup>
                              <m:r>
                                <a:rPr lang="pt-PT" sz="1800" i="1">
                                  <a:solidFill>
                                    <a:schemeClr val="tx1"/>
                                  </a:solidFill>
                                  <a:latin typeface="Cambria Math" panose="02040503050406030204" pitchFamily="18" charset="0"/>
                                </a:rPr>
                                <m:t>𝑒</m:t>
                              </m:r>
                            </m:sup>
                          </m:sSup>
                          <m:r>
                            <a:rPr lang="pt-PT" sz="1800" i="1">
                              <a:solidFill>
                                <a:schemeClr val="tx1"/>
                              </a:solidFill>
                              <a:latin typeface="Cambria Math" panose="02040503050406030204" pitchFamily="18" charset="0"/>
                            </a:rPr>
                            <m:t> </m:t>
                          </m:r>
                          <m:r>
                            <a:rPr lang="pt-PT" sz="1800" i="1">
                              <a:solidFill>
                                <a:schemeClr val="tx1"/>
                              </a:solidFill>
                              <a:latin typeface="Cambria Math" panose="02040503050406030204" pitchFamily="18" charset="0"/>
                            </a:rPr>
                            <m:t>𝑣</m:t>
                          </m:r>
                        </m:e>
                      </m:rad>
                    </m:oMath>
                  </m:oMathPara>
                </a14:m>
                <a:endParaRPr lang="pt-PT" sz="1800" i="1" dirty="0">
                  <a:solidFill>
                    <a:schemeClr val="tx1"/>
                  </a:solidFill>
                </a:endParaRPr>
              </a:p>
              <a:p>
                <a:pPr marL="0" indent="0">
                  <a:buNone/>
                </a:pPr>
                <a:r>
                  <a:rPr lang="pt-PT" sz="1800" dirty="0">
                    <a:solidFill>
                      <a:schemeClr val="tx1"/>
                    </a:solidFill>
                  </a:rPr>
                  <a:t>Para cada Leptão temos um termo semelhante com acoplamentos de </a:t>
                </a:r>
                <a:r>
                  <a:rPr lang="pt-PT" sz="1800" dirty="0" err="1">
                    <a:solidFill>
                      <a:schemeClr val="tx1"/>
                    </a:solidFill>
                  </a:rPr>
                  <a:t>Yukawa</a:t>
                </a:r>
                <a:r>
                  <a:rPr lang="pt-PT" sz="1800" dirty="0">
                    <a:solidFill>
                      <a:schemeClr val="tx1"/>
                    </a:solidFill>
                  </a:rPr>
                  <a:t> diferentes tirando para o neutrinos que não têm termos desta forma no modelo padrão.</a:t>
                </a:r>
              </a:p>
              <a:p>
                <a:pPr marL="0" indent="0">
                  <a:buNone/>
                </a:pPr>
                <a:endParaRPr lang="pt-PT" sz="1700" dirty="0">
                  <a:solidFill>
                    <a:srgbClr val="FFFFFF"/>
                  </a:solidFill>
                </a:endParaRPr>
              </a:p>
            </p:txBody>
          </p:sp>
        </mc:Choice>
        <mc:Fallback xmlns="">
          <p:sp>
            <p:nvSpPr>
              <p:cNvPr id="5" name="Marcador de Posição de Conteúdo 4">
                <a:extLst>
                  <a:ext uri="{FF2B5EF4-FFF2-40B4-BE49-F238E27FC236}">
                    <a16:creationId xmlns:a16="http://schemas.microsoft.com/office/drawing/2014/main" id="{87584997-5574-4330-AA81-45646787A587}"/>
                  </a:ext>
                </a:extLst>
              </p:cNvPr>
              <p:cNvSpPr>
                <a:spLocks noGrp="1" noRot="1" noChangeAspect="1" noMove="1" noResize="1" noEditPoints="1" noAdjustHandles="1" noChangeArrowheads="1" noChangeShapeType="1" noTextEdit="1"/>
              </p:cNvSpPr>
              <p:nvPr>
                <p:ph idx="1"/>
              </p:nvPr>
            </p:nvSpPr>
            <p:spPr>
              <a:blipFill>
                <a:blip r:embed="rId2"/>
                <a:stretch>
                  <a:fillRect l="-1558" t="-1086" r="-1084"/>
                </a:stretch>
              </a:blipFill>
            </p:spPr>
            <p:txBody>
              <a:bodyPr/>
              <a:lstStyle/>
              <a:p>
                <a:r>
                  <a:rPr lang="pt-PT">
                    <a:noFill/>
                  </a:rPr>
                  <a:t> </a:t>
                </a:r>
              </a:p>
            </p:txBody>
          </p:sp>
        </mc:Fallback>
      </mc:AlternateContent>
      <p:sp>
        <p:nvSpPr>
          <p:cNvPr id="13" name="Marcador de Posição de Conteúdo 2">
            <a:extLst>
              <a:ext uri="{FF2B5EF4-FFF2-40B4-BE49-F238E27FC236}">
                <a16:creationId xmlns:a16="http://schemas.microsoft.com/office/drawing/2014/main" id="{D8B7B829-C641-43D2-9D3B-6B7AA4E03438}"/>
              </a:ext>
            </a:extLst>
          </p:cNvPr>
          <p:cNvSpPr txBox="1">
            <a:spLocks/>
          </p:cNvSpPr>
          <p:nvPr/>
        </p:nvSpPr>
        <p:spPr>
          <a:xfrm>
            <a:off x="255050" y="1993108"/>
            <a:ext cx="8637728" cy="38659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PT" sz="1500" dirty="0">
              <a:solidFill>
                <a:srgbClr val="FFFFFF"/>
              </a:solidFill>
            </a:endParaRPr>
          </a:p>
        </p:txBody>
      </p:sp>
      <p:sp>
        <p:nvSpPr>
          <p:cNvPr id="15" name="Seta: Para a Direita 14">
            <a:extLst>
              <a:ext uri="{FF2B5EF4-FFF2-40B4-BE49-F238E27FC236}">
                <a16:creationId xmlns:a16="http://schemas.microsoft.com/office/drawing/2014/main" id="{A110838C-BF92-4FD2-A1A7-1FBC1CD9DF71}"/>
              </a:ext>
            </a:extLst>
          </p:cNvPr>
          <p:cNvSpPr/>
          <p:nvPr/>
        </p:nvSpPr>
        <p:spPr>
          <a:xfrm flipV="1">
            <a:off x="3454887" y="3482234"/>
            <a:ext cx="890221" cy="23689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solidFill>
                <a:srgbClr val="FF0000"/>
              </a:solidFill>
            </a:endParaRPr>
          </a:p>
        </p:txBody>
      </p:sp>
      <p:sp>
        <p:nvSpPr>
          <p:cNvPr id="16" name="CaixaDeTexto 15">
            <a:extLst>
              <a:ext uri="{FF2B5EF4-FFF2-40B4-BE49-F238E27FC236}">
                <a16:creationId xmlns:a16="http://schemas.microsoft.com/office/drawing/2014/main" id="{8A27EAEF-9929-4BBF-921A-3A2CA174F5BE}"/>
              </a:ext>
            </a:extLst>
          </p:cNvPr>
          <p:cNvSpPr txBox="1"/>
          <p:nvPr/>
        </p:nvSpPr>
        <p:spPr>
          <a:xfrm>
            <a:off x="3407367" y="3306321"/>
            <a:ext cx="1002323" cy="300082"/>
          </a:xfrm>
          <a:prstGeom prst="rect">
            <a:avLst/>
          </a:prstGeom>
          <a:noFill/>
        </p:spPr>
        <p:txBody>
          <a:bodyPr wrap="square" rtlCol="0">
            <a:spAutoFit/>
          </a:bodyPr>
          <a:lstStyle/>
          <a:p>
            <a:r>
              <a:rPr lang="pt-PT" sz="1350" dirty="0"/>
              <a:t>Adquirindo </a:t>
            </a:r>
          </a:p>
        </p:txBody>
      </p:sp>
      <p:sp>
        <p:nvSpPr>
          <p:cNvPr id="17" name="CaixaDeTexto 16">
            <a:extLst>
              <a:ext uri="{FF2B5EF4-FFF2-40B4-BE49-F238E27FC236}">
                <a16:creationId xmlns:a16="http://schemas.microsoft.com/office/drawing/2014/main" id="{74C56102-47A7-4742-AD7E-10B88B917548}"/>
              </a:ext>
            </a:extLst>
          </p:cNvPr>
          <p:cNvSpPr txBox="1"/>
          <p:nvPr/>
        </p:nvSpPr>
        <p:spPr>
          <a:xfrm>
            <a:off x="3679611" y="3637997"/>
            <a:ext cx="465192" cy="300082"/>
          </a:xfrm>
          <a:prstGeom prst="rect">
            <a:avLst/>
          </a:prstGeom>
          <a:noFill/>
        </p:spPr>
        <p:txBody>
          <a:bodyPr wrap="square" rtlCol="0">
            <a:spAutoFit/>
          </a:bodyPr>
          <a:lstStyle/>
          <a:p>
            <a:r>
              <a:rPr lang="pt-PT" sz="1350" dirty="0"/>
              <a:t>VEV</a:t>
            </a:r>
          </a:p>
        </p:txBody>
      </p:sp>
    </p:spTree>
    <p:extLst>
      <p:ext uri="{BB962C8B-B14F-4D97-AF65-F5344CB8AC3E}">
        <p14:creationId xmlns:p14="http://schemas.microsoft.com/office/powerpoint/2010/main" val="203010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47CB7-2EA6-47B0-BB78-7BE0A56023B0}"/>
              </a:ext>
            </a:extLst>
          </p:cNvPr>
          <p:cNvSpPr>
            <a:spLocks noGrp="1"/>
          </p:cNvSpPr>
          <p:nvPr>
            <p:ph type="title"/>
          </p:nvPr>
        </p:nvSpPr>
        <p:spPr/>
        <p:txBody>
          <a:bodyPr>
            <a:normAutofit/>
          </a:bodyPr>
          <a:lstStyle/>
          <a:p>
            <a:r>
              <a:rPr lang="pt-PT" sz="4000" dirty="0"/>
              <a:t>4.1 - O modelo B-L-SM, sector escalar. </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E7F5B8B1-258A-41C0-9C22-9316C5A5D2BA}"/>
                  </a:ext>
                </a:extLst>
              </p:cNvPr>
              <p:cNvSpPr>
                <a:spLocks noGrp="1"/>
              </p:cNvSpPr>
              <p:nvPr>
                <p:ph idx="1"/>
              </p:nvPr>
            </p:nvSpPr>
            <p:spPr/>
            <p:txBody>
              <a:bodyPr>
                <a:noAutofit/>
              </a:bodyPr>
              <a:lstStyle/>
              <a:p>
                <a:pPr marL="0" indent="0">
                  <a:buNone/>
                </a:pPr>
                <a:r>
                  <a:rPr lang="pt-PT" sz="1800" dirty="0"/>
                  <a:t>O modelo B-L-SM é uma extensão simples do modelo padrão, é chamada uma extensão triplamente minimal </a:t>
                </a:r>
                <a:r>
                  <a:rPr lang="pt-PT" sz="1800" dirty="0">
                    <a:solidFill>
                      <a:schemeClr val="tx1"/>
                    </a:solidFill>
                  </a:rPr>
                  <a:t>por adicionar apenas um campo de </a:t>
                </a:r>
                <a:r>
                  <a:rPr lang="pt-PT" sz="1800" dirty="0" err="1">
                    <a:solidFill>
                      <a:schemeClr val="tx1"/>
                    </a:solidFill>
                  </a:rPr>
                  <a:t>Gauge</a:t>
                </a:r>
                <a:r>
                  <a:rPr lang="pt-PT" sz="1800" dirty="0">
                    <a:solidFill>
                      <a:schemeClr val="tx1"/>
                    </a:solidFill>
                  </a:rPr>
                  <a:t>, </a:t>
                </a:r>
                <a14:m>
                  <m:oMath xmlns:m="http://schemas.openxmlformats.org/officeDocument/2006/math">
                    <m:sSubSup>
                      <m:sSubSupPr>
                        <m:ctrlPr>
                          <a:rPr lang="pt-PT" sz="1800" i="1">
                            <a:solidFill>
                              <a:schemeClr val="tx1"/>
                            </a:solidFill>
                            <a:latin typeface="Cambria Math" panose="02040503050406030204" pitchFamily="18" charset="0"/>
                          </a:rPr>
                        </m:ctrlPr>
                      </m:sSubSupPr>
                      <m:e>
                        <m:r>
                          <a:rPr lang="pt-PT" sz="1800" i="1">
                            <a:solidFill>
                              <a:schemeClr val="tx1"/>
                            </a:solidFill>
                            <a:latin typeface="Cambria Math" panose="02040503050406030204" pitchFamily="18" charset="0"/>
                          </a:rPr>
                          <m:t>𝐵</m:t>
                        </m:r>
                      </m:e>
                      <m:sub>
                        <m:r>
                          <a:rPr lang="pt-PT" sz="1800" i="1">
                            <a:solidFill>
                              <a:schemeClr val="tx1"/>
                            </a:solidFill>
                            <a:latin typeface="Cambria Math" panose="02040503050406030204" pitchFamily="18" charset="0"/>
                          </a:rPr>
                          <m:t>𝜇</m:t>
                        </m:r>
                      </m:sub>
                      <m:sup>
                        <m:r>
                          <a:rPr lang="pt-PT" sz="1800" i="1">
                            <a:solidFill>
                              <a:schemeClr val="tx1"/>
                            </a:solidFill>
                            <a:latin typeface="Cambria Math" panose="02040503050406030204" pitchFamily="18" charset="0"/>
                          </a:rPr>
                          <m:t>′</m:t>
                        </m:r>
                      </m:sup>
                    </m:sSubSup>
                  </m:oMath>
                </a14:m>
                <a:r>
                  <a:rPr lang="pt-PT" sz="1800" dirty="0">
                    <a:solidFill>
                      <a:schemeClr val="tx1"/>
                    </a:solidFill>
                  </a:rPr>
                  <a:t> , um campo escalar, </a:t>
                </a:r>
                <a14:m>
                  <m:oMath xmlns:m="http://schemas.openxmlformats.org/officeDocument/2006/math">
                    <m:r>
                      <a:rPr lang="pt-PT" sz="1800" i="1">
                        <a:solidFill>
                          <a:schemeClr val="tx1"/>
                        </a:solidFill>
                        <a:latin typeface="Cambria Math" panose="02040503050406030204" pitchFamily="18" charset="0"/>
                      </a:rPr>
                      <m:t>𝜒</m:t>
                    </m:r>
                  </m:oMath>
                </a14:m>
                <a:r>
                  <a:rPr lang="pt-PT" sz="1800" dirty="0">
                    <a:solidFill>
                      <a:schemeClr val="tx1"/>
                    </a:solidFill>
                  </a:rPr>
                  <a:t> ,  e um sector direito aos leptões sendo. O sector escalar, </a:t>
                </a:r>
              </a:p>
              <a:p>
                <a:pPr marL="0" indent="0">
                  <a:buNone/>
                </a:pPr>
                <a14:m>
                  <m:oMathPara xmlns:m="http://schemas.openxmlformats.org/officeDocument/2006/math">
                    <m:oMathParaPr>
                      <m:jc m:val="centerGroup"/>
                    </m:oMathParaPr>
                    <m:oMath xmlns:m="http://schemas.openxmlformats.org/officeDocument/2006/math">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ℒ</m:t>
                          </m:r>
                        </m:e>
                        <m:sub>
                          <m:r>
                            <a:rPr lang="pt-PT" sz="1800" i="1">
                              <a:solidFill>
                                <a:schemeClr val="tx1"/>
                              </a:solidFill>
                              <a:latin typeface="Cambria Math" panose="02040503050406030204" pitchFamily="18" charset="0"/>
                            </a:rPr>
                            <m:t>𝓈</m:t>
                          </m:r>
                        </m:sub>
                      </m:sSub>
                      <m:r>
                        <a:rPr lang="pt-PT" sz="1800">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d>
                            <m:dPr>
                              <m:ctrlPr>
                                <a:rPr lang="pt-PT" sz="1800" i="1">
                                  <a:solidFill>
                                    <a:schemeClr val="tx1"/>
                                  </a:solidFill>
                                  <a:latin typeface="Cambria Math" panose="02040503050406030204" pitchFamily="18" charset="0"/>
                                </a:rPr>
                              </m:ctrlPr>
                            </m:dPr>
                            <m:e>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D</m:t>
                                  </m:r>
                                </m:e>
                                <m:sup>
                                  <m:r>
                                    <m:rPr>
                                      <m:sty m:val="p"/>
                                    </m:rPr>
                                    <a:rPr lang="pt-PT" sz="1800">
                                      <a:solidFill>
                                        <a:schemeClr val="tx1"/>
                                      </a:solidFill>
                                      <a:latin typeface="Cambria Math" panose="02040503050406030204" pitchFamily="18" charset="0"/>
                                    </a:rPr>
                                    <m:t>μ</m:t>
                                  </m:r>
                                </m:sup>
                              </m:sSup>
                              <m:r>
                                <m:rPr>
                                  <m:sty m:val="p"/>
                                </m:rPr>
                                <a:rPr lang="pt-PT" sz="1800">
                                  <a:solidFill>
                                    <a:schemeClr val="tx1"/>
                                  </a:solidFill>
                                  <a:latin typeface="Cambria Math" panose="02040503050406030204" pitchFamily="18" charset="0"/>
                                </a:rPr>
                                <m:t>H</m:t>
                              </m:r>
                            </m:e>
                          </m:d>
                        </m:e>
                        <m:sup>
                          <m:r>
                            <a:rPr lang="pt-PT" sz="1800">
                              <a:solidFill>
                                <a:schemeClr val="tx1"/>
                              </a:solidFill>
                              <a:latin typeface="Cambria Math" panose="02040503050406030204" pitchFamily="18" charset="0"/>
                            </a:rPr>
                            <m:t>†</m:t>
                          </m:r>
                        </m:sup>
                      </m:sSup>
                      <m:d>
                        <m:dPr>
                          <m:ctrlPr>
                            <a:rPr lang="pt-PT" sz="1800" i="1">
                              <a:solidFill>
                                <a:schemeClr val="tx1"/>
                              </a:solidFill>
                              <a:latin typeface="Cambria Math" panose="02040503050406030204" pitchFamily="18" charset="0"/>
                            </a:rPr>
                          </m:ctrlPr>
                        </m:dPr>
                        <m:e>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D</m:t>
                              </m:r>
                            </m:e>
                            <m:sub>
                              <m:r>
                                <m:rPr>
                                  <m:sty m:val="p"/>
                                </m:rPr>
                                <a:rPr lang="pt-PT" sz="1800">
                                  <a:solidFill>
                                    <a:schemeClr val="tx1"/>
                                  </a:solidFill>
                                  <a:latin typeface="Cambria Math" panose="02040503050406030204" pitchFamily="18" charset="0"/>
                                </a:rPr>
                                <m:t>μ</m:t>
                              </m:r>
                            </m:sub>
                          </m:sSub>
                          <m:r>
                            <m:rPr>
                              <m:sty m:val="p"/>
                            </m:rPr>
                            <a:rPr lang="pt-PT" sz="1800">
                              <a:solidFill>
                                <a:schemeClr val="tx1"/>
                              </a:solidFill>
                              <a:latin typeface="Cambria Math" panose="02040503050406030204" pitchFamily="18" charset="0"/>
                            </a:rPr>
                            <m:t>H</m:t>
                          </m:r>
                        </m:e>
                      </m:d>
                      <m:r>
                        <a:rPr lang="pt-PT" sz="1800">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d>
                            <m:dPr>
                              <m:ctrlPr>
                                <a:rPr lang="pt-PT" sz="1800" i="1">
                                  <a:solidFill>
                                    <a:schemeClr val="tx1"/>
                                  </a:solidFill>
                                  <a:latin typeface="Cambria Math" panose="02040503050406030204" pitchFamily="18" charset="0"/>
                                </a:rPr>
                              </m:ctrlPr>
                            </m:dPr>
                            <m:e>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D</m:t>
                                  </m:r>
                                </m:e>
                                <m:sup>
                                  <m:r>
                                    <m:rPr>
                                      <m:sty m:val="p"/>
                                    </m:rPr>
                                    <a:rPr lang="pt-PT" sz="1800">
                                      <a:solidFill>
                                        <a:schemeClr val="tx1"/>
                                      </a:solidFill>
                                      <a:latin typeface="Cambria Math" panose="02040503050406030204" pitchFamily="18" charset="0"/>
                                    </a:rPr>
                                    <m:t>μ</m:t>
                                  </m:r>
                                </m:sup>
                              </m:sSup>
                              <m:r>
                                <m:rPr>
                                  <m:sty m:val="p"/>
                                </m:rPr>
                                <a:rPr lang="pt-PT" sz="1800">
                                  <a:solidFill>
                                    <a:schemeClr val="tx1"/>
                                  </a:solidFill>
                                  <a:latin typeface="Cambria Math" panose="02040503050406030204" pitchFamily="18" charset="0"/>
                                </a:rPr>
                                <m:t>χ</m:t>
                              </m:r>
                            </m:e>
                          </m:d>
                        </m:e>
                        <m:sup>
                          <m:r>
                            <a:rPr lang="pt-PT" sz="1800">
                              <a:solidFill>
                                <a:schemeClr val="tx1"/>
                              </a:solidFill>
                              <a:latin typeface="Cambria Math" panose="02040503050406030204" pitchFamily="18" charset="0"/>
                            </a:rPr>
                            <m:t>†</m:t>
                          </m:r>
                        </m:sup>
                      </m:sSup>
                      <m:d>
                        <m:dPr>
                          <m:ctrlPr>
                            <a:rPr lang="pt-PT" sz="1800" i="1">
                              <a:solidFill>
                                <a:schemeClr val="tx1"/>
                              </a:solidFill>
                              <a:latin typeface="Cambria Math" panose="02040503050406030204" pitchFamily="18" charset="0"/>
                            </a:rPr>
                          </m:ctrlPr>
                        </m:dPr>
                        <m:e>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D</m:t>
                              </m:r>
                            </m:e>
                            <m:sub>
                              <m:r>
                                <m:rPr>
                                  <m:sty m:val="p"/>
                                </m:rPr>
                                <a:rPr lang="pt-PT" sz="1800">
                                  <a:solidFill>
                                    <a:schemeClr val="tx1"/>
                                  </a:solidFill>
                                  <a:latin typeface="Cambria Math" panose="02040503050406030204" pitchFamily="18" charset="0"/>
                                </a:rPr>
                                <m:t>μ</m:t>
                              </m:r>
                            </m:sub>
                          </m:sSub>
                          <m:r>
                            <m:rPr>
                              <m:sty m:val="p"/>
                            </m:rPr>
                            <a:rPr lang="pt-PT" sz="1800">
                              <a:solidFill>
                                <a:schemeClr val="tx1"/>
                              </a:solidFill>
                              <a:latin typeface="Cambria Math" panose="02040503050406030204" pitchFamily="18" charset="0"/>
                            </a:rPr>
                            <m:t>χ</m:t>
                          </m:r>
                        </m:e>
                      </m:d>
                      <m:r>
                        <a:rPr lang="pt-PT" sz="1800" i="1">
                          <a:solidFill>
                            <a:schemeClr val="tx1"/>
                          </a:solidFill>
                          <a:latin typeface="Cambria Math" panose="02040503050406030204" pitchFamily="18" charset="0"/>
                        </a:rPr>
                        <m:t>−</m:t>
                      </m:r>
                      <m:r>
                        <m:rPr>
                          <m:sty m:val="p"/>
                        </m:rPr>
                        <a:rPr lang="pt-PT" sz="1800">
                          <a:solidFill>
                            <a:schemeClr val="tx1"/>
                          </a:solidFill>
                          <a:latin typeface="Cambria Math" panose="02040503050406030204" pitchFamily="18" charset="0"/>
                        </a:rPr>
                        <m:t>V</m:t>
                      </m:r>
                      <m:d>
                        <m:dPr>
                          <m:ctrlPr>
                            <a:rPr lang="pt-PT" sz="1800" i="1">
                              <a:solidFill>
                                <a:schemeClr val="tx1"/>
                              </a:solidFill>
                              <a:latin typeface="Cambria Math" panose="02040503050406030204" pitchFamily="18" charset="0"/>
                            </a:rPr>
                          </m:ctrlPr>
                        </m:dPr>
                        <m:e>
                          <m:r>
                            <m:rPr>
                              <m:sty m:val="p"/>
                            </m:rPr>
                            <a:rPr lang="pt-PT" sz="1800">
                              <a:solidFill>
                                <a:schemeClr val="tx1"/>
                              </a:solidFill>
                              <a:latin typeface="Cambria Math" panose="02040503050406030204" pitchFamily="18" charset="0"/>
                            </a:rPr>
                            <m:t>H</m:t>
                          </m:r>
                          <m:r>
                            <a:rPr lang="pt-PT" sz="1800">
                              <a:solidFill>
                                <a:schemeClr val="tx1"/>
                              </a:solidFill>
                              <a:latin typeface="Cambria Math" panose="02040503050406030204" pitchFamily="18" charset="0"/>
                            </a:rPr>
                            <m:t>,</m:t>
                          </m:r>
                          <m:r>
                            <m:rPr>
                              <m:sty m:val="p"/>
                            </m:rPr>
                            <a:rPr lang="pt-PT" sz="1800">
                              <a:solidFill>
                                <a:schemeClr val="tx1"/>
                              </a:solidFill>
                              <a:latin typeface="Cambria Math" panose="02040503050406030204" pitchFamily="18" charset="0"/>
                            </a:rPr>
                            <m:t>χ</m:t>
                          </m:r>
                        </m:e>
                      </m:d>
                    </m:oMath>
                  </m:oMathPara>
                </a14:m>
                <a:endParaRPr lang="pt-PT" sz="1800" dirty="0">
                  <a:solidFill>
                    <a:schemeClr val="tx1"/>
                  </a:solidFill>
                </a:endParaRPr>
              </a:p>
              <a:p>
                <a:pPr marL="0" indent="0">
                  <a:buNone/>
                </a:pPr>
                <a:r>
                  <a:rPr lang="pt-PT" sz="1800" dirty="0">
                    <a:solidFill>
                      <a:schemeClr val="tx1"/>
                    </a:solidFill>
                  </a:rPr>
                  <a:t>Onde o potencial é dado por, </a:t>
                </a:r>
                <a:endParaRPr lang="pt-PT" sz="1800" i="1"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pt-PT" sz="1800" i="1">
                          <a:solidFill>
                            <a:schemeClr val="tx1"/>
                          </a:solidFill>
                          <a:latin typeface="Cambria Math" panose="02040503050406030204" pitchFamily="18" charset="0"/>
                        </a:rPr>
                        <m:t>𝑉</m:t>
                      </m:r>
                      <m:d>
                        <m:dPr>
                          <m:ctrlPr>
                            <a:rPr lang="pt-PT" sz="1800" i="1">
                              <a:solidFill>
                                <a:schemeClr val="tx1"/>
                              </a:solidFill>
                              <a:latin typeface="Cambria Math" panose="02040503050406030204" pitchFamily="18" charset="0"/>
                            </a:rPr>
                          </m:ctrlPr>
                        </m:dPr>
                        <m:e>
                          <m:r>
                            <a:rPr lang="pt-PT" sz="1800" i="1">
                              <a:solidFill>
                                <a:schemeClr val="tx1"/>
                              </a:solidFill>
                              <a:latin typeface="Cambria Math" panose="02040503050406030204" pitchFamily="18" charset="0"/>
                            </a:rPr>
                            <m:t>𝐻</m:t>
                          </m:r>
                          <m:r>
                            <a:rPr lang="pt-PT" sz="1800" i="1">
                              <a:solidFill>
                                <a:schemeClr val="tx1"/>
                              </a:solidFill>
                              <a:latin typeface="Cambria Math" panose="02040503050406030204" pitchFamily="18" charset="0"/>
                            </a:rPr>
                            <m:t>,</m:t>
                          </m:r>
                          <m:r>
                            <a:rPr lang="pt-PT" sz="1800" i="1">
                              <a:solidFill>
                                <a:schemeClr val="tx1"/>
                              </a:solidFill>
                              <a:latin typeface="Cambria Math" panose="02040503050406030204" pitchFamily="18" charset="0"/>
                            </a:rPr>
                            <m:t>𝜒</m:t>
                          </m:r>
                        </m:e>
                      </m:d>
                      <m:r>
                        <a:rPr lang="pt-PT" sz="1800" i="1">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𝑚</m:t>
                          </m:r>
                        </m:e>
                        <m:sup>
                          <m:r>
                            <a:rPr lang="pt-PT" sz="1800" i="1">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𝐻</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𝐻</m:t>
                          </m:r>
                        </m:e>
                        <m:sup>
                          <m:r>
                            <a:rPr lang="pt-PT" sz="1800" i="1">
                              <a:solidFill>
                                <a:schemeClr val="tx1"/>
                              </a:solidFill>
                              <a:latin typeface="Cambria Math" panose="02040503050406030204" pitchFamily="18" charset="0"/>
                              <a:ea typeface="Cambria Math" panose="02040503050406030204" pitchFamily="18" charset="0"/>
                            </a:rPr>
                            <m:t>†</m:t>
                          </m:r>
                        </m:sup>
                      </m:sSup>
                      <m:r>
                        <a:rPr lang="pt-PT" sz="1800" i="1">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𝜇</m:t>
                          </m:r>
                        </m:e>
                        <m:sup>
                          <m:r>
                            <a:rPr lang="pt-PT" sz="1800" i="1">
                              <a:solidFill>
                                <a:schemeClr val="tx1"/>
                              </a:solidFill>
                              <a:latin typeface="Cambria Math" panose="02040503050406030204" pitchFamily="18" charset="0"/>
                            </a:rPr>
                            <m:t>2</m:t>
                          </m:r>
                        </m:sup>
                      </m:sSup>
                      <m:sSup>
                        <m:sSupPr>
                          <m:ctrlPr>
                            <a:rPr lang="pt-PT" sz="1800" i="1">
                              <a:solidFill>
                                <a:schemeClr val="tx1"/>
                              </a:solidFill>
                              <a:latin typeface="Cambria Math" panose="02040503050406030204" pitchFamily="18" charset="0"/>
                            </a:rPr>
                          </m:ctrlPr>
                        </m:sSupPr>
                        <m:e>
                          <m:d>
                            <m:dPr>
                              <m:begChr m:val="|"/>
                              <m:endChr m:val="|"/>
                              <m:ctrlPr>
                                <a:rPr lang="pt-PT" sz="1800" i="1">
                                  <a:solidFill>
                                    <a:schemeClr val="tx1"/>
                                  </a:solidFill>
                                  <a:latin typeface="Cambria Math" panose="02040503050406030204" pitchFamily="18" charset="0"/>
                                </a:rPr>
                              </m:ctrlPr>
                            </m:dPr>
                            <m:e>
                              <m:r>
                                <a:rPr lang="pt-PT" sz="1800" i="1">
                                  <a:solidFill>
                                    <a:schemeClr val="tx1"/>
                                  </a:solidFill>
                                  <a:latin typeface="Cambria Math" panose="02040503050406030204" pitchFamily="18" charset="0"/>
                                </a:rPr>
                                <m:t>𝜒</m:t>
                              </m:r>
                            </m:e>
                          </m:d>
                        </m:e>
                        <m:sup>
                          <m:r>
                            <a:rPr lang="pt-PT" sz="1800" i="1">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m:t>
                      </m:r>
                      <m:d>
                        <m:dPr>
                          <m:ctrlPr>
                            <a:rPr lang="pt-PT" sz="1800" i="1">
                              <a:solidFill>
                                <a:schemeClr val="tx1"/>
                              </a:solidFill>
                              <a:latin typeface="Cambria Math" panose="02040503050406030204" pitchFamily="18" charset="0"/>
                            </a:rPr>
                          </m:ctrlPr>
                        </m:dPr>
                        <m:e>
                          <m:m>
                            <m:mPr>
                              <m:mcs>
                                <m:mc>
                                  <m:mcPr>
                                    <m:count m:val="1"/>
                                    <m:mcJc m:val="center"/>
                                  </m:mcPr>
                                </m:mc>
                              </m:mcs>
                              <m:ctrlPr>
                                <a:rPr lang="pt-PT" sz="1800" i="1">
                                  <a:solidFill>
                                    <a:schemeClr val="tx1"/>
                                  </a:solidFill>
                                  <a:latin typeface="Cambria Math" panose="02040503050406030204" pitchFamily="18" charset="0"/>
                                </a:rPr>
                              </m:ctrlPr>
                            </m:mPr>
                            <m:mr>
                              <m:e>
                                <m:r>
                                  <a:rPr lang="pt-PT" sz="1800" i="1">
                                    <a:solidFill>
                                      <a:schemeClr val="tx1"/>
                                    </a:solidFill>
                                    <a:latin typeface="Cambria Math" panose="02040503050406030204" pitchFamily="18" charset="0"/>
                                  </a:rPr>
                                  <m:t>𝐻</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𝐻</m:t>
                                    </m:r>
                                  </m:e>
                                  <m:sup>
                                    <m:r>
                                      <a:rPr lang="pt-PT" sz="1800" i="1">
                                        <a:solidFill>
                                          <a:schemeClr val="tx1"/>
                                        </a:solidFill>
                                        <a:latin typeface="Cambria Math" panose="02040503050406030204" pitchFamily="18" charset="0"/>
                                      </a:rPr>
                                      <m:t>†</m:t>
                                    </m:r>
                                  </m:sup>
                                </m:sSup>
                              </m:e>
                            </m:mr>
                            <m:mr>
                              <m:e>
                                <m:sSup>
                                  <m:sSupPr>
                                    <m:ctrlPr>
                                      <a:rPr lang="pt-PT" sz="1800" i="1">
                                        <a:solidFill>
                                          <a:schemeClr val="tx1"/>
                                        </a:solidFill>
                                        <a:latin typeface="Cambria Math" panose="02040503050406030204" pitchFamily="18" charset="0"/>
                                      </a:rPr>
                                    </m:ctrlPr>
                                  </m:sSupPr>
                                  <m:e>
                                    <m:d>
                                      <m:dPr>
                                        <m:begChr m:val="|"/>
                                        <m:endChr m:val="|"/>
                                        <m:ctrlPr>
                                          <a:rPr lang="pt-PT" sz="1800" i="1">
                                            <a:solidFill>
                                              <a:schemeClr val="tx1"/>
                                            </a:solidFill>
                                            <a:latin typeface="Cambria Math" panose="02040503050406030204" pitchFamily="18" charset="0"/>
                                          </a:rPr>
                                        </m:ctrlPr>
                                      </m:dPr>
                                      <m:e>
                                        <m:r>
                                          <a:rPr lang="pt-PT" sz="1800" i="1">
                                            <a:solidFill>
                                              <a:schemeClr val="tx1"/>
                                            </a:solidFill>
                                            <a:latin typeface="Cambria Math" panose="02040503050406030204" pitchFamily="18" charset="0"/>
                                          </a:rPr>
                                          <m:t>𝜒</m:t>
                                        </m:r>
                                      </m:e>
                                    </m:d>
                                  </m:e>
                                  <m:sup>
                                    <m:r>
                                      <a:rPr lang="pt-PT" sz="1800" i="1">
                                        <a:solidFill>
                                          <a:schemeClr val="tx1"/>
                                        </a:solidFill>
                                        <a:latin typeface="Cambria Math" panose="02040503050406030204" pitchFamily="18" charset="0"/>
                                      </a:rPr>
                                      <m:t>2</m:t>
                                    </m:r>
                                  </m:sup>
                                </m:sSup>
                              </m:e>
                            </m:mr>
                          </m:m>
                        </m:e>
                      </m:d>
                      <m:d>
                        <m:dPr>
                          <m:ctrlPr>
                            <a:rPr lang="pt-PT" sz="1800" i="1">
                              <a:solidFill>
                                <a:schemeClr val="tx1"/>
                              </a:solidFill>
                              <a:latin typeface="Cambria Math" panose="02040503050406030204" pitchFamily="18" charset="0"/>
                            </a:rPr>
                          </m:ctrlPr>
                        </m:dPr>
                        <m:e>
                          <m:m>
                            <m:mPr>
                              <m:mcs>
                                <m:mc>
                                  <m:mcPr>
                                    <m:count m:val="2"/>
                                    <m:mcJc m:val="center"/>
                                  </m:mcPr>
                                </m:mc>
                              </m:mcs>
                              <m:ctrlPr>
                                <a:rPr lang="pt-PT" sz="1800" i="1">
                                  <a:solidFill>
                                    <a:schemeClr val="tx1"/>
                                  </a:solidFill>
                                  <a:latin typeface="Cambria Math" panose="02040503050406030204" pitchFamily="18" charset="0"/>
                                </a:rPr>
                              </m:ctrlPr>
                            </m:mPr>
                            <m:m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𝜆</m:t>
                                    </m:r>
                                  </m:e>
                                  <m:sub>
                                    <m:r>
                                      <a:rPr lang="pt-PT" sz="1800" i="1">
                                        <a:solidFill>
                                          <a:schemeClr val="tx1"/>
                                        </a:solidFill>
                                        <a:latin typeface="Cambria Math" panose="02040503050406030204" pitchFamily="18" charset="0"/>
                                      </a:rPr>
                                      <m:t>1</m:t>
                                    </m:r>
                                  </m:sub>
                                </m:sSub>
                              </m:e>
                              <m:e>
                                <m:f>
                                  <m:fPr>
                                    <m:ctrlPr>
                                      <a:rPr lang="pt-PT" sz="1800" i="1">
                                        <a:solidFill>
                                          <a:schemeClr val="tx1"/>
                                        </a:solidFill>
                                        <a:latin typeface="Cambria Math" panose="02040503050406030204" pitchFamily="18" charset="0"/>
                                      </a:rPr>
                                    </m:ctrlPr>
                                  </m:fPr>
                                  <m:num>
                                    <m:r>
                                      <a:rPr lang="pt-PT" sz="1800" i="1">
                                        <a:solidFill>
                                          <a:schemeClr val="tx1"/>
                                        </a:solidFill>
                                        <a:latin typeface="Cambria Math" panose="02040503050406030204" pitchFamily="18" charset="0"/>
                                      </a:rPr>
                                      <m:t>1</m:t>
                                    </m:r>
                                  </m:num>
                                  <m:den>
                                    <m:r>
                                      <a:rPr lang="pt-PT" sz="1800" i="1">
                                        <a:solidFill>
                                          <a:schemeClr val="tx1"/>
                                        </a:solidFill>
                                        <a:latin typeface="Cambria Math" panose="02040503050406030204" pitchFamily="18" charset="0"/>
                                      </a:rPr>
                                      <m:t>2</m:t>
                                    </m:r>
                                  </m:den>
                                </m:f>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𝜆</m:t>
                                    </m:r>
                                  </m:e>
                                  <m:sub>
                                    <m:r>
                                      <a:rPr lang="pt-PT" sz="1800" i="1">
                                        <a:solidFill>
                                          <a:schemeClr val="tx1"/>
                                        </a:solidFill>
                                        <a:latin typeface="Cambria Math" panose="02040503050406030204" pitchFamily="18" charset="0"/>
                                      </a:rPr>
                                      <m:t>3</m:t>
                                    </m:r>
                                  </m:sub>
                                </m:sSub>
                              </m:e>
                            </m:mr>
                            <m:mr>
                              <m:e>
                                <m:f>
                                  <m:fPr>
                                    <m:ctrlPr>
                                      <a:rPr lang="pt-PT" sz="1800" i="1">
                                        <a:solidFill>
                                          <a:schemeClr val="tx1"/>
                                        </a:solidFill>
                                        <a:latin typeface="Cambria Math" panose="02040503050406030204" pitchFamily="18" charset="0"/>
                                      </a:rPr>
                                    </m:ctrlPr>
                                  </m:fPr>
                                  <m:num>
                                    <m:r>
                                      <a:rPr lang="pt-PT" sz="1800" i="1">
                                        <a:solidFill>
                                          <a:schemeClr val="tx1"/>
                                        </a:solidFill>
                                        <a:latin typeface="Cambria Math" panose="02040503050406030204" pitchFamily="18" charset="0"/>
                                      </a:rPr>
                                      <m:t>1</m:t>
                                    </m:r>
                                  </m:num>
                                  <m:den>
                                    <m:r>
                                      <a:rPr lang="pt-PT" sz="1800" i="1">
                                        <a:solidFill>
                                          <a:schemeClr val="tx1"/>
                                        </a:solidFill>
                                        <a:latin typeface="Cambria Math" panose="02040503050406030204" pitchFamily="18" charset="0"/>
                                      </a:rPr>
                                      <m:t>2</m:t>
                                    </m:r>
                                  </m:den>
                                </m:f>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𝜆</m:t>
                                    </m:r>
                                  </m:e>
                                  <m:sub>
                                    <m:r>
                                      <a:rPr lang="pt-PT" sz="1800" i="1">
                                        <a:solidFill>
                                          <a:schemeClr val="tx1"/>
                                        </a:solidFill>
                                        <a:latin typeface="Cambria Math" panose="02040503050406030204" pitchFamily="18" charset="0"/>
                                      </a:rPr>
                                      <m:t>3</m:t>
                                    </m:r>
                                  </m:sub>
                                </m:sSub>
                              </m:e>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𝜆</m:t>
                                    </m:r>
                                  </m:e>
                                  <m:sub>
                                    <m:r>
                                      <a:rPr lang="pt-PT" sz="1800" i="1">
                                        <a:solidFill>
                                          <a:schemeClr val="tx1"/>
                                        </a:solidFill>
                                        <a:latin typeface="Cambria Math" panose="02040503050406030204" pitchFamily="18" charset="0"/>
                                      </a:rPr>
                                      <m:t>2</m:t>
                                    </m:r>
                                  </m:sub>
                                </m:sSub>
                              </m:e>
                            </m:mr>
                          </m:m>
                        </m:e>
                      </m:d>
                      <m:d>
                        <m:dPr>
                          <m:ctrlPr>
                            <a:rPr lang="pt-PT" sz="1800" i="1">
                              <a:solidFill>
                                <a:schemeClr val="tx1"/>
                              </a:solidFill>
                              <a:latin typeface="Cambria Math" panose="02040503050406030204" pitchFamily="18" charset="0"/>
                            </a:rPr>
                          </m:ctrlPr>
                        </m:dPr>
                        <m:e>
                          <m:m>
                            <m:mPr>
                              <m:mcs>
                                <m:mc>
                                  <m:mcPr>
                                    <m:count m:val="2"/>
                                    <m:mcJc m:val="center"/>
                                  </m:mcPr>
                                </m:mc>
                              </m:mcs>
                              <m:ctrlPr>
                                <a:rPr lang="pt-PT" sz="1800" i="1">
                                  <a:solidFill>
                                    <a:schemeClr val="tx1"/>
                                  </a:solidFill>
                                  <a:latin typeface="Cambria Math" panose="02040503050406030204" pitchFamily="18" charset="0"/>
                                </a:rPr>
                              </m:ctrlPr>
                            </m:mPr>
                            <m:mr>
                              <m:e>
                                <m:r>
                                  <a:rPr lang="pt-PT" sz="1800" i="1">
                                    <a:solidFill>
                                      <a:schemeClr val="tx1"/>
                                    </a:solidFill>
                                    <a:latin typeface="Cambria Math" panose="02040503050406030204" pitchFamily="18" charset="0"/>
                                  </a:rPr>
                                  <m:t>𝐻</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𝐻</m:t>
                                    </m:r>
                                  </m:e>
                                  <m:sup>
                                    <m:r>
                                      <a:rPr lang="pt-PT" sz="1800" i="1">
                                        <a:solidFill>
                                          <a:schemeClr val="tx1"/>
                                        </a:solidFill>
                                        <a:latin typeface="Cambria Math" panose="02040503050406030204" pitchFamily="18" charset="0"/>
                                      </a:rPr>
                                      <m:t>†</m:t>
                                    </m:r>
                                  </m:sup>
                                </m:sSup>
                              </m:e>
                              <m:e>
                                <m:sSup>
                                  <m:sSupPr>
                                    <m:ctrlPr>
                                      <a:rPr lang="pt-PT" sz="1800" i="1">
                                        <a:solidFill>
                                          <a:schemeClr val="tx1"/>
                                        </a:solidFill>
                                        <a:latin typeface="Cambria Math" panose="02040503050406030204" pitchFamily="18" charset="0"/>
                                      </a:rPr>
                                    </m:ctrlPr>
                                  </m:sSupPr>
                                  <m:e>
                                    <m:d>
                                      <m:dPr>
                                        <m:begChr m:val="|"/>
                                        <m:endChr m:val="|"/>
                                        <m:ctrlPr>
                                          <a:rPr lang="pt-PT" sz="1800" i="1">
                                            <a:solidFill>
                                              <a:schemeClr val="tx1"/>
                                            </a:solidFill>
                                            <a:latin typeface="Cambria Math" panose="02040503050406030204" pitchFamily="18" charset="0"/>
                                          </a:rPr>
                                        </m:ctrlPr>
                                      </m:dPr>
                                      <m:e>
                                        <m:r>
                                          <a:rPr lang="pt-PT" sz="1800" i="1">
                                            <a:solidFill>
                                              <a:schemeClr val="tx1"/>
                                            </a:solidFill>
                                            <a:latin typeface="Cambria Math" panose="02040503050406030204" pitchFamily="18" charset="0"/>
                                          </a:rPr>
                                          <m:t>𝜒</m:t>
                                        </m:r>
                                      </m:e>
                                    </m:d>
                                  </m:e>
                                  <m:sup>
                                    <m:r>
                                      <a:rPr lang="pt-PT" sz="1800" i="1">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 </m:t>
                                </m:r>
                              </m:e>
                            </m:mr>
                          </m:m>
                        </m:e>
                      </m:d>
                    </m:oMath>
                  </m:oMathPara>
                </a14:m>
                <a:endParaRPr lang="pt-PT" sz="1800" i="1" dirty="0">
                  <a:solidFill>
                    <a:schemeClr val="tx1"/>
                  </a:solidFill>
                </a:endParaRPr>
              </a:p>
            </p:txBody>
          </p:sp>
        </mc:Choice>
        <mc:Fallback xmlns="">
          <p:sp>
            <p:nvSpPr>
              <p:cNvPr id="14" name="Marcador de Posição de Conteúdo 2">
                <a:extLst>
                  <a:ext uri="{FF2B5EF4-FFF2-40B4-BE49-F238E27FC236}">
                    <a16:creationId xmlns:a16="http://schemas.microsoft.com/office/drawing/2014/main" id="{E7F5B8B1-258A-41C0-9C22-9316C5A5D2BA}"/>
                  </a:ext>
                </a:extLst>
              </p:cNvPr>
              <p:cNvSpPr>
                <a:spLocks noGrp="1" noRot="1" noChangeAspect="1" noMove="1" noResize="1" noEditPoints="1" noAdjustHandles="1" noChangeArrowheads="1" noChangeShapeType="1" noTextEdit="1"/>
              </p:cNvSpPr>
              <p:nvPr>
                <p:ph idx="1"/>
              </p:nvPr>
            </p:nvSpPr>
            <p:spPr>
              <a:blipFill>
                <a:blip r:embed="rId2"/>
                <a:stretch>
                  <a:fillRect l="-1558" t="-1086" r="-2033"/>
                </a:stretch>
              </a:blipFill>
            </p:spPr>
            <p:txBody>
              <a:bodyPr/>
              <a:lstStyle/>
              <a:p>
                <a:r>
                  <a:rPr lang="pt-PT">
                    <a:noFill/>
                  </a:rPr>
                  <a:t> </a:t>
                </a:r>
              </a:p>
            </p:txBody>
          </p:sp>
        </mc:Fallback>
      </mc:AlternateContent>
    </p:spTree>
    <p:extLst>
      <p:ext uri="{BB962C8B-B14F-4D97-AF65-F5344CB8AC3E}">
        <p14:creationId xmlns:p14="http://schemas.microsoft.com/office/powerpoint/2010/main" val="1524976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47CB7-2EA6-47B0-BB78-7BE0A56023B0}"/>
              </a:ext>
            </a:extLst>
          </p:cNvPr>
          <p:cNvSpPr>
            <a:spLocks noGrp="1"/>
          </p:cNvSpPr>
          <p:nvPr>
            <p:ph type="title"/>
          </p:nvPr>
        </p:nvSpPr>
        <p:spPr/>
        <p:txBody>
          <a:bodyPr>
            <a:normAutofit/>
          </a:bodyPr>
          <a:lstStyle/>
          <a:p>
            <a:r>
              <a:rPr lang="pt-PT" sz="4000" dirty="0"/>
              <a:t>4.1 - O modelo B-L-SM, sector escalar. </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E7F5B8B1-258A-41C0-9C22-9316C5A5D2BA}"/>
                  </a:ext>
                </a:extLst>
              </p:cNvPr>
              <p:cNvSpPr>
                <a:spLocks noGrp="1"/>
              </p:cNvSpPr>
              <p:nvPr>
                <p:ph idx="1"/>
              </p:nvPr>
            </p:nvSpPr>
            <p:spPr/>
            <p:txBody>
              <a:bodyPr>
                <a:noAutofit/>
              </a:bodyPr>
              <a:lstStyle/>
              <a:p>
                <a:pPr marL="0" indent="0">
                  <a:buNone/>
                </a:pPr>
                <a:r>
                  <a:rPr lang="pt-PT" sz="1800" dirty="0"/>
                  <a:t>O modelo B-L-SM é uma extensão simples do modelo padrão, é chamada uma extensão triplamente minimal </a:t>
                </a:r>
                <a:r>
                  <a:rPr lang="pt-PT" sz="1800" dirty="0">
                    <a:solidFill>
                      <a:schemeClr val="tx1"/>
                    </a:solidFill>
                  </a:rPr>
                  <a:t>por adicionar apenas um campo de </a:t>
                </a:r>
                <a:r>
                  <a:rPr lang="pt-PT" sz="1800" dirty="0" err="1">
                    <a:solidFill>
                      <a:schemeClr val="tx1"/>
                    </a:solidFill>
                  </a:rPr>
                  <a:t>Gauge</a:t>
                </a:r>
                <a:r>
                  <a:rPr lang="pt-PT" sz="1800" dirty="0">
                    <a:solidFill>
                      <a:schemeClr val="tx1"/>
                    </a:solidFill>
                  </a:rPr>
                  <a:t>, </a:t>
                </a:r>
                <a14:m>
                  <m:oMath xmlns:m="http://schemas.openxmlformats.org/officeDocument/2006/math">
                    <m:sSubSup>
                      <m:sSubSupPr>
                        <m:ctrlPr>
                          <a:rPr lang="pt-PT" sz="1800" i="1">
                            <a:solidFill>
                              <a:schemeClr val="tx1"/>
                            </a:solidFill>
                            <a:latin typeface="Cambria Math" panose="02040503050406030204" pitchFamily="18" charset="0"/>
                          </a:rPr>
                        </m:ctrlPr>
                      </m:sSubSupPr>
                      <m:e>
                        <m:r>
                          <a:rPr lang="pt-PT" sz="1800" i="1">
                            <a:solidFill>
                              <a:schemeClr val="tx1"/>
                            </a:solidFill>
                            <a:latin typeface="Cambria Math" panose="02040503050406030204" pitchFamily="18" charset="0"/>
                          </a:rPr>
                          <m:t>𝐵</m:t>
                        </m:r>
                      </m:e>
                      <m:sub>
                        <m:r>
                          <a:rPr lang="pt-PT" sz="1800" i="1">
                            <a:solidFill>
                              <a:schemeClr val="tx1"/>
                            </a:solidFill>
                            <a:latin typeface="Cambria Math" panose="02040503050406030204" pitchFamily="18" charset="0"/>
                          </a:rPr>
                          <m:t>𝜇</m:t>
                        </m:r>
                      </m:sub>
                      <m:sup>
                        <m:r>
                          <a:rPr lang="pt-PT" sz="1800" i="1">
                            <a:solidFill>
                              <a:schemeClr val="tx1"/>
                            </a:solidFill>
                            <a:latin typeface="Cambria Math" panose="02040503050406030204" pitchFamily="18" charset="0"/>
                          </a:rPr>
                          <m:t>′</m:t>
                        </m:r>
                      </m:sup>
                    </m:sSubSup>
                  </m:oMath>
                </a14:m>
                <a:r>
                  <a:rPr lang="pt-PT" sz="1800" dirty="0">
                    <a:solidFill>
                      <a:schemeClr val="tx1"/>
                    </a:solidFill>
                  </a:rPr>
                  <a:t> , um campo escalar, </a:t>
                </a:r>
                <a14:m>
                  <m:oMath xmlns:m="http://schemas.openxmlformats.org/officeDocument/2006/math">
                    <m:r>
                      <a:rPr lang="pt-PT" sz="1800" i="1">
                        <a:solidFill>
                          <a:schemeClr val="tx1"/>
                        </a:solidFill>
                        <a:latin typeface="Cambria Math" panose="02040503050406030204" pitchFamily="18" charset="0"/>
                      </a:rPr>
                      <m:t>𝜒</m:t>
                    </m:r>
                  </m:oMath>
                </a14:m>
                <a:r>
                  <a:rPr lang="pt-PT" sz="1800" dirty="0">
                    <a:solidFill>
                      <a:schemeClr val="tx1"/>
                    </a:solidFill>
                  </a:rPr>
                  <a:t> ,  e um sector direito aos leptões sendo. O sector escalar, </a:t>
                </a:r>
              </a:p>
              <a:p>
                <a:pPr marL="0" indent="0">
                  <a:buNone/>
                </a:pPr>
                <a14:m>
                  <m:oMathPara xmlns:m="http://schemas.openxmlformats.org/officeDocument/2006/math">
                    <m:oMathParaPr>
                      <m:jc m:val="centerGroup"/>
                    </m:oMathParaPr>
                    <m:oMath xmlns:m="http://schemas.openxmlformats.org/officeDocument/2006/math">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ℒ</m:t>
                          </m:r>
                        </m:e>
                        <m:sub>
                          <m:r>
                            <a:rPr lang="pt-PT" sz="1800" i="1">
                              <a:solidFill>
                                <a:schemeClr val="tx1"/>
                              </a:solidFill>
                              <a:latin typeface="Cambria Math" panose="02040503050406030204" pitchFamily="18" charset="0"/>
                            </a:rPr>
                            <m:t>𝓈</m:t>
                          </m:r>
                        </m:sub>
                      </m:sSub>
                      <m:r>
                        <a:rPr lang="pt-PT" sz="1800">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d>
                            <m:dPr>
                              <m:ctrlPr>
                                <a:rPr lang="pt-PT" sz="1800" i="1">
                                  <a:solidFill>
                                    <a:schemeClr val="tx1"/>
                                  </a:solidFill>
                                  <a:latin typeface="Cambria Math" panose="02040503050406030204" pitchFamily="18" charset="0"/>
                                </a:rPr>
                              </m:ctrlPr>
                            </m:dPr>
                            <m:e>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D</m:t>
                                  </m:r>
                                </m:e>
                                <m:sup>
                                  <m:r>
                                    <m:rPr>
                                      <m:sty m:val="p"/>
                                    </m:rPr>
                                    <a:rPr lang="pt-PT" sz="1800">
                                      <a:solidFill>
                                        <a:schemeClr val="tx1"/>
                                      </a:solidFill>
                                      <a:latin typeface="Cambria Math" panose="02040503050406030204" pitchFamily="18" charset="0"/>
                                    </a:rPr>
                                    <m:t>μ</m:t>
                                  </m:r>
                                </m:sup>
                              </m:sSup>
                              <m:r>
                                <m:rPr>
                                  <m:sty m:val="p"/>
                                </m:rPr>
                                <a:rPr lang="pt-PT" sz="1800">
                                  <a:solidFill>
                                    <a:schemeClr val="tx1"/>
                                  </a:solidFill>
                                  <a:latin typeface="Cambria Math" panose="02040503050406030204" pitchFamily="18" charset="0"/>
                                </a:rPr>
                                <m:t>H</m:t>
                              </m:r>
                            </m:e>
                          </m:d>
                        </m:e>
                        <m:sup>
                          <m:r>
                            <a:rPr lang="pt-PT" sz="1800">
                              <a:solidFill>
                                <a:schemeClr val="tx1"/>
                              </a:solidFill>
                              <a:latin typeface="Cambria Math" panose="02040503050406030204" pitchFamily="18" charset="0"/>
                            </a:rPr>
                            <m:t>†</m:t>
                          </m:r>
                        </m:sup>
                      </m:sSup>
                      <m:d>
                        <m:dPr>
                          <m:ctrlPr>
                            <a:rPr lang="pt-PT" sz="1800" i="1">
                              <a:solidFill>
                                <a:schemeClr val="tx1"/>
                              </a:solidFill>
                              <a:latin typeface="Cambria Math" panose="02040503050406030204" pitchFamily="18" charset="0"/>
                            </a:rPr>
                          </m:ctrlPr>
                        </m:dPr>
                        <m:e>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D</m:t>
                              </m:r>
                            </m:e>
                            <m:sub>
                              <m:r>
                                <m:rPr>
                                  <m:sty m:val="p"/>
                                </m:rPr>
                                <a:rPr lang="pt-PT" sz="1800">
                                  <a:solidFill>
                                    <a:schemeClr val="tx1"/>
                                  </a:solidFill>
                                  <a:latin typeface="Cambria Math" panose="02040503050406030204" pitchFamily="18" charset="0"/>
                                </a:rPr>
                                <m:t>μ</m:t>
                              </m:r>
                            </m:sub>
                          </m:sSub>
                          <m:r>
                            <m:rPr>
                              <m:sty m:val="p"/>
                            </m:rPr>
                            <a:rPr lang="pt-PT" sz="1800">
                              <a:solidFill>
                                <a:schemeClr val="tx1"/>
                              </a:solidFill>
                              <a:latin typeface="Cambria Math" panose="02040503050406030204" pitchFamily="18" charset="0"/>
                            </a:rPr>
                            <m:t>H</m:t>
                          </m:r>
                        </m:e>
                      </m:d>
                      <m:r>
                        <a:rPr lang="pt-PT" sz="1800">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d>
                            <m:dPr>
                              <m:ctrlPr>
                                <a:rPr lang="pt-PT" sz="1800" i="1">
                                  <a:solidFill>
                                    <a:schemeClr val="tx1"/>
                                  </a:solidFill>
                                  <a:latin typeface="Cambria Math" panose="02040503050406030204" pitchFamily="18" charset="0"/>
                                </a:rPr>
                              </m:ctrlPr>
                            </m:dPr>
                            <m:e>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D</m:t>
                                  </m:r>
                                </m:e>
                                <m:sup>
                                  <m:r>
                                    <m:rPr>
                                      <m:sty m:val="p"/>
                                    </m:rPr>
                                    <a:rPr lang="pt-PT" sz="1800">
                                      <a:solidFill>
                                        <a:schemeClr val="tx1"/>
                                      </a:solidFill>
                                      <a:latin typeface="Cambria Math" panose="02040503050406030204" pitchFamily="18" charset="0"/>
                                    </a:rPr>
                                    <m:t>μ</m:t>
                                  </m:r>
                                </m:sup>
                              </m:sSup>
                              <m:r>
                                <m:rPr>
                                  <m:sty m:val="p"/>
                                </m:rPr>
                                <a:rPr lang="pt-PT" sz="1800">
                                  <a:solidFill>
                                    <a:schemeClr val="tx1"/>
                                  </a:solidFill>
                                  <a:latin typeface="Cambria Math" panose="02040503050406030204" pitchFamily="18" charset="0"/>
                                </a:rPr>
                                <m:t>χ</m:t>
                              </m:r>
                            </m:e>
                          </m:d>
                        </m:e>
                        <m:sup>
                          <m:r>
                            <a:rPr lang="pt-PT" sz="1800">
                              <a:solidFill>
                                <a:schemeClr val="tx1"/>
                              </a:solidFill>
                              <a:latin typeface="Cambria Math" panose="02040503050406030204" pitchFamily="18" charset="0"/>
                            </a:rPr>
                            <m:t>†</m:t>
                          </m:r>
                        </m:sup>
                      </m:sSup>
                      <m:d>
                        <m:dPr>
                          <m:ctrlPr>
                            <a:rPr lang="pt-PT" sz="1800" i="1">
                              <a:solidFill>
                                <a:schemeClr val="tx1"/>
                              </a:solidFill>
                              <a:latin typeface="Cambria Math" panose="02040503050406030204" pitchFamily="18" charset="0"/>
                            </a:rPr>
                          </m:ctrlPr>
                        </m:dPr>
                        <m:e>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D</m:t>
                              </m:r>
                            </m:e>
                            <m:sub>
                              <m:r>
                                <m:rPr>
                                  <m:sty m:val="p"/>
                                </m:rPr>
                                <a:rPr lang="pt-PT" sz="1800">
                                  <a:solidFill>
                                    <a:schemeClr val="tx1"/>
                                  </a:solidFill>
                                  <a:latin typeface="Cambria Math" panose="02040503050406030204" pitchFamily="18" charset="0"/>
                                </a:rPr>
                                <m:t>μ</m:t>
                              </m:r>
                            </m:sub>
                          </m:sSub>
                          <m:r>
                            <m:rPr>
                              <m:sty m:val="p"/>
                            </m:rPr>
                            <a:rPr lang="pt-PT" sz="1800">
                              <a:solidFill>
                                <a:schemeClr val="tx1"/>
                              </a:solidFill>
                              <a:latin typeface="Cambria Math" panose="02040503050406030204" pitchFamily="18" charset="0"/>
                            </a:rPr>
                            <m:t>χ</m:t>
                          </m:r>
                        </m:e>
                      </m:d>
                      <m:r>
                        <a:rPr lang="pt-PT" sz="1800" i="1">
                          <a:solidFill>
                            <a:schemeClr val="tx1"/>
                          </a:solidFill>
                          <a:latin typeface="Cambria Math" panose="02040503050406030204" pitchFamily="18" charset="0"/>
                        </a:rPr>
                        <m:t>−</m:t>
                      </m:r>
                      <m:r>
                        <m:rPr>
                          <m:sty m:val="p"/>
                        </m:rPr>
                        <a:rPr lang="pt-PT" sz="1800">
                          <a:solidFill>
                            <a:schemeClr val="tx1"/>
                          </a:solidFill>
                          <a:latin typeface="Cambria Math" panose="02040503050406030204" pitchFamily="18" charset="0"/>
                        </a:rPr>
                        <m:t>V</m:t>
                      </m:r>
                      <m:d>
                        <m:dPr>
                          <m:ctrlPr>
                            <a:rPr lang="pt-PT" sz="1800" i="1">
                              <a:solidFill>
                                <a:schemeClr val="tx1"/>
                              </a:solidFill>
                              <a:latin typeface="Cambria Math" panose="02040503050406030204" pitchFamily="18" charset="0"/>
                            </a:rPr>
                          </m:ctrlPr>
                        </m:dPr>
                        <m:e>
                          <m:r>
                            <m:rPr>
                              <m:sty m:val="p"/>
                            </m:rPr>
                            <a:rPr lang="pt-PT" sz="1800">
                              <a:solidFill>
                                <a:schemeClr val="tx1"/>
                              </a:solidFill>
                              <a:latin typeface="Cambria Math" panose="02040503050406030204" pitchFamily="18" charset="0"/>
                            </a:rPr>
                            <m:t>H</m:t>
                          </m:r>
                          <m:r>
                            <a:rPr lang="pt-PT" sz="1800">
                              <a:solidFill>
                                <a:schemeClr val="tx1"/>
                              </a:solidFill>
                              <a:latin typeface="Cambria Math" panose="02040503050406030204" pitchFamily="18" charset="0"/>
                            </a:rPr>
                            <m:t>,</m:t>
                          </m:r>
                          <m:r>
                            <m:rPr>
                              <m:sty m:val="p"/>
                            </m:rPr>
                            <a:rPr lang="pt-PT" sz="1800">
                              <a:solidFill>
                                <a:schemeClr val="tx1"/>
                              </a:solidFill>
                              <a:latin typeface="Cambria Math" panose="02040503050406030204" pitchFamily="18" charset="0"/>
                            </a:rPr>
                            <m:t>χ</m:t>
                          </m:r>
                        </m:e>
                      </m:d>
                    </m:oMath>
                  </m:oMathPara>
                </a14:m>
                <a:endParaRPr lang="pt-PT" sz="1800" dirty="0">
                  <a:solidFill>
                    <a:schemeClr val="tx1"/>
                  </a:solidFill>
                </a:endParaRPr>
              </a:p>
              <a:p>
                <a:pPr marL="0" indent="0">
                  <a:buNone/>
                </a:pPr>
                <a:r>
                  <a:rPr lang="pt-PT" sz="1800" dirty="0">
                    <a:solidFill>
                      <a:schemeClr val="tx1"/>
                    </a:solidFill>
                  </a:rPr>
                  <a:t>Onde o potencial é dado por, </a:t>
                </a:r>
                <a:endParaRPr lang="pt-PT" sz="1800" i="1"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pt-PT" sz="1800" i="1">
                          <a:solidFill>
                            <a:schemeClr val="tx1"/>
                          </a:solidFill>
                          <a:latin typeface="Cambria Math" panose="02040503050406030204" pitchFamily="18" charset="0"/>
                        </a:rPr>
                        <m:t>𝑉</m:t>
                      </m:r>
                      <m:d>
                        <m:dPr>
                          <m:ctrlPr>
                            <a:rPr lang="pt-PT" sz="1800" i="1">
                              <a:solidFill>
                                <a:schemeClr val="tx1"/>
                              </a:solidFill>
                              <a:latin typeface="Cambria Math" panose="02040503050406030204" pitchFamily="18" charset="0"/>
                            </a:rPr>
                          </m:ctrlPr>
                        </m:dPr>
                        <m:e>
                          <m:r>
                            <a:rPr lang="pt-PT" sz="1800" i="1">
                              <a:solidFill>
                                <a:schemeClr val="tx1"/>
                              </a:solidFill>
                              <a:latin typeface="Cambria Math" panose="02040503050406030204" pitchFamily="18" charset="0"/>
                            </a:rPr>
                            <m:t>𝐻</m:t>
                          </m:r>
                          <m:r>
                            <a:rPr lang="pt-PT" sz="1800" i="1">
                              <a:solidFill>
                                <a:schemeClr val="tx1"/>
                              </a:solidFill>
                              <a:latin typeface="Cambria Math" panose="02040503050406030204" pitchFamily="18" charset="0"/>
                            </a:rPr>
                            <m:t>,</m:t>
                          </m:r>
                          <m:r>
                            <a:rPr lang="pt-PT" sz="1800" i="1">
                              <a:solidFill>
                                <a:schemeClr val="tx1"/>
                              </a:solidFill>
                              <a:latin typeface="Cambria Math" panose="02040503050406030204" pitchFamily="18" charset="0"/>
                            </a:rPr>
                            <m:t>𝜒</m:t>
                          </m:r>
                        </m:e>
                      </m:d>
                      <m:r>
                        <a:rPr lang="pt-PT" sz="1800" i="1">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𝑚</m:t>
                          </m:r>
                        </m:e>
                        <m:sup>
                          <m:r>
                            <a:rPr lang="pt-PT" sz="1800" i="1">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𝐻</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𝐻</m:t>
                          </m:r>
                        </m:e>
                        <m:sup>
                          <m:r>
                            <a:rPr lang="pt-PT" sz="1800" i="1">
                              <a:solidFill>
                                <a:schemeClr val="tx1"/>
                              </a:solidFill>
                              <a:latin typeface="Cambria Math" panose="02040503050406030204" pitchFamily="18" charset="0"/>
                              <a:ea typeface="Cambria Math" panose="02040503050406030204" pitchFamily="18" charset="0"/>
                            </a:rPr>
                            <m:t>†</m:t>
                          </m:r>
                        </m:sup>
                      </m:sSup>
                      <m:r>
                        <a:rPr lang="pt-PT" sz="1800" i="1">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𝜇</m:t>
                          </m:r>
                        </m:e>
                        <m:sup>
                          <m:r>
                            <a:rPr lang="pt-PT" sz="1800" i="1">
                              <a:solidFill>
                                <a:schemeClr val="tx1"/>
                              </a:solidFill>
                              <a:latin typeface="Cambria Math" panose="02040503050406030204" pitchFamily="18" charset="0"/>
                            </a:rPr>
                            <m:t>2</m:t>
                          </m:r>
                        </m:sup>
                      </m:sSup>
                      <m:sSup>
                        <m:sSupPr>
                          <m:ctrlPr>
                            <a:rPr lang="pt-PT" sz="1800" i="1">
                              <a:solidFill>
                                <a:schemeClr val="tx1"/>
                              </a:solidFill>
                              <a:latin typeface="Cambria Math" panose="02040503050406030204" pitchFamily="18" charset="0"/>
                            </a:rPr>
                          </m:ctrlPr>
                        </m:sSupPr>
                        <m:e>
                          <m:d>
                            <m:dPr>
                              <m:begChr m:val="|"/>
                              <m:endChr m:val="|"/>
                              <m:ctrlPr>
                                <a:rPr lang="pt-PT" sz="1800" i="1">
                                  <a:solidFill>
                                    <a:schemeClr val="tx1"/>
                                  </a:solidFill>
                                  <a:latin typeface="Cambria Math" panose="02040503050406030204" pitchFamily="18" charset="0"/>
                                </a:rPr>
                              </m:ctrlPr>
                            </m:dPr>
                            <m:e>
                              <m:r>
                                <a:rPr lang="pt-PT" sz="1800" i="1">
                                  <a:solidFill>
                                    <a:schemeClr val="tx1"/>
                                  </a:solidFill>
                                  <a:latin typeface="Cambria Math" panose="02040503050406030204" pitchFamily="18" charset="0"/>
                                </a:rPr>
                                <m:t>𝜒</m:t>
                              </m:r>
                            </m:e>
                          </m:d>
                        </m:e>
                        <m:sup>
                          <m:r>
                            <a:rPr lang="pt-PT" sz="1800" i="1">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m:t>
                      </m:r>
                      <m:d>
                        <m:dPr>
                          <m:ctrlPr>
                            <a:rPr lang="pt-PT" sz="1800" i="1">
                              <a:solidFill>
                                <a:schemeClr val="tx1"/>
                              </a:solidFill>
                              <a:latin typeface="Cambria Math" panose="02040503050406030204" pitchFamily="18" charset="0"/>
                            </a:rPr>
                          </m:ctrlPr>
                        </m:dPr>
                        <m:e>
                          <m:m>
                            <m:mPr>
                              <m:mcs>
                                <m:mc>
                                  <m:mcPr>
                                    <m:count m:val="1"/>
                                    <m:mcJc m:val="center"/>
                                  </m:mcPr>
                                </m:mc>
                              </m:mcs>
                              <m:ctrlPr>
                                <a:rPr lang="pt-PT" sz="1800" i="1">
                                  <a:solidFill>
                                    <a:schemeClr val="tx1"/>
                                  </a:solidFill>
                                  <a:latin typeface="Cambria Math" panose="02040503050406030204" pitchFamily="18" charset="0"/>
                                </a:rPr>
                              </m:ctrlPr>
                            </m:mPr>
                            <m:mr>
                              <m:e>
                                <m:r>
                                  <a:rPr lang="pt-PT" sz="1800" i="1">
                                    <a:solidFill>
                                      <a:schemeClr val="tx1"/>
                                    </a:solidFill>
                                    <a:latin typeface="Cambria Math" panose="02040503050406030204" pitchFamily="18" charset="0"/>
                                  </a:rPr>
                                  <m:t>𝐻</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𝐻</m:t>
                                    </m:r>
                                  </m:e>
                                  <m:sup>
                                    <m:r>
                                      <a:rPr lang="pt-PT" sz="1800" i="1">
                                        <a:solidFill>
                                          <a:schemeClr val="tx1"/>
                                        </a:solidFill>
                                        <a:latin typeface="Cambria Math" panose="02040503050406030204" pitchFamily="18" charset="0"/>
                                      </a:rPr>
                                      <m:t>†</m:t>
                                    </m:r>
                                  </m:sup>
                                </m:sSup>
                              </m:e>
                            </m:mr>
                            <m:mr>
                              <m:e>
                                <m:sSup>
                                  <m:sSupPr>
                                    <m:ctrlPr>
                                      <a:rPr lang="pt-PT" sz="1800" i="1">
                                        <a:solidFill>
                                          <a:schemeClr val="tx1"/>
                                        </a:solidFill>
                                        <a:latin typeface="Cambria Math" panose="02040503050406030204" pitchFamily="18" charset="0"/>
                                      </a:rPr>
                                    </m:ctrlPr>
                                  </m:sSupPr>
                                  <m:e>
                                    <m:d>
                                      <m:dPr>
                                        <m:begChr m:val="|"/>
                                        <m:endChr m:val="|"/>
                                        <m:ctrlPr>
                                          <a:rPr lang="pt-PT" sz="1800" i="1">
                                            <a:solidFill>
                                              <a:schemeClr val="tx1"/>
                                            </a:solidFill>
                                            <a:latin typeface="Cambria Math" panose="02040503050406030204" pitchFamily="18" charset="0"/>
                                          </a:rPr>
                                        </m:ctrlPr>
                                      </m:dPr>
                                      <m:e>
                                        <m:r>
                                          <a:rPr lang="pt-PT" sz="1800" i="1">
                                            <a:solidFill>
                                              <a:schemeClr val="tx1"/>
                                            </a:solidFill>
                                            <a:latin typeface="Cambria Math" panose="02040503050406030204" pitchFamily="18" charset="0"/>
                                          </a:rPr>
                                          <m:t>𝜒</m:t>
                                        </m:r>
                                      </m:e>
                                    </m:d>
                                  </m:e>
                                  <m:sup>
                                    <m:r>
                                      <a:rPr lang="pt-PT" sz="1800" i="1">
                                        <a:solidFill>
                                          <a:schemeClr val="tx1"/>
                                        </a:solidFill>
                                        <a:latin typeface="Cambria Math" panose="02040503050406030204" pitchFamily="18" charset="0"/>
                                      </a:rPr>
                                      <m:t>2</m:t>
                                    </m:r>
                                  </m:sup>
                                </m:sSup>
                              </m:e>
                            </m:mr>
                          </m:m>
                        </m:e>
                      </m:d>
                      <m:d>
                        <m:dPr>
                          <m:ctrlPr>
                            <a:rPr lang="pt-PT" sz="1800" i="1">
                              <a:solidFill>
                                <a:schemeClr val="tx1"/>
                              </a:solidFill>
                              <a:latin typeface="Cambria Math" panose="02040503050406030204" pitchFamily="18" charset="0"/>
                            </a:rPr>
                          </m:ctrlPr>
                        </m:dPr>
                        <m:e>
                          <m:m>
                            <m:mPr>
                              <m:mcs>
                                <m:mc>
                                  <m:mcPr>
                                    <m:count m:val="2"/>
                                    <m:mcJc m:val="center"/>
                                  </m:mcPr>
                                </m:mc>
                              </m:mcs>
                              <m:ctrlPr>
                                <a:rPr lang="pt-PT" sz="1800" i="1">
                                  <a:solidFill>
                                    <a:schemeClr val="tx1"/>
                                  </a:solidFill>
                                  <a:latin typeface="Cambria Math" panose="02040503050406030204" pitchFamily="18" charset="0"/>
                                </a:rPr>
                              </m:ctrlPr>
                            </m:mPr>
                            <m:mr>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𝜆</m:t>
                                    </m:r>
                                  </m:e>
                                  <m:sub>
                                    <m:r>
                                      <a:rPr lang="pt-PT" sz="1800" i="1">
                                        <a:solidFill>
                                          <a:schemeClr val="tx1"/>
                                        </a:solidFill>
                                        <a:latin typeface="Cambria Math" panose="02040503050406030204" pitchFamily="18" charset="0"/>
                                      </a:rPr>
                                      <m:t>1</m:t>
                                    </m:r>
                                  </m:sub>
                                </m:sSub>
                              </m:e>
                              <m:e>
                                <m:f>
                                  <m:fPr>
                                    <m:ctrlPr>
                                      <a:rPr lang="pt-PT" sz="1800" i="1">
                                        <a:solidFill>
                                          <a:schemeClr val="tx1"/>
                                        </a:solidFill>
                                        <a:latin typeface="Cambria Math" panose="02040503050406030204" pitchFamily="18" charset="0"/>
                                      </a:rPr>
                                    </m:ctrlPr>
                                  </m:fPr>
                                  <m:num>
                                    <m:r>
                                      <a:rPr lang="pt-PT" sz="1800" i="1">
                                        <a:solidFill>
                                          <a:schemeClr val="tx1"/>
                                        </a:solidFill>
                                        <a:latin typeface="Cambria Math" panose="02040503050406030204" pitchFamily="18" charset="0"/>
                                      </a:rPr>
                                      <m:t>1</m:t>
                                    </m:r>
                                  </m:num>
                                  <m:den>
                                    <m:r>
                                      <a:rPr lang="pt-PT" sz="1800" i="1">
                                        <a:solidFill>
                                          <a:schemeClr val="tx1"/>
                                        </a:solidFill>
                                        <a:latin typeface="Cambria Math" panose="02040503050406030204" pitchFamily="18" charset="0"/>
                                      </a:rPr>
                                      <m:t>2</m:t>
                                    </m:r>
                                  </m:den>
                                </m:f>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𝜆</m:t>
                                    </m:r>
                                  </m:e>
                                  <m:sub>
                                    <m:r>
                                      <a:rPr lang="pt-PT" sz="1800" i="1">
                                        <a:solidFill>
                                          <a:schemeClr val="tx1"/>
                                        </a:solidFill>
                                        <a:latin typeface="Cambria Math" panose="02040503050406030204" pitchFamily="18" charset="0"/>
                                      </a:rPr>
                                      <m:t>3</m:t>
                                    </m:r>
                                  </m:sub>
                                </m:sSub>
                              </m:e>
                            </m:mr>
                            <m:mr>
                              <m:e>
                                <m:f>
                                  <m:fPr>
                                    <m:ctrlPr>
                                      <a:rPr lang="pt-PT" sz="1800" i="1">
                                        <a:solidFill>
                                          <a:schemeClr val="tx1"/>
                                        </a:solidFill>
                                        <a:latin typeface="Cambria Math" panose="02040503050406030204" pitchFamily="18" charset="0"/>
                                      </a:rPr>
                                    </m:ctrlPr>
                                  </m:fPr>
                                  <m:num>
                                    <m:r>
                                      <a:rPr lang="pt-PT" sz="1800" i="1">
                                        <a:solidFill>
                                          <a:schemeClr val="tx1"/>
                                        </a:solidFill>
                                        <a:latin typeface="Cambria Math" panose="02040503050406030204" pitchFamily="18" charset="0"/>
                                      </a:rPr>
                                      <m:t>1</m:t>
                                    </m:r>
                                  </m:num>
                                  <m:den>
                                    <m:r>
                                      <a:rPr lang="pt-PT" sz="1800" i="1">
                                        <a:solidFill>
                                          <a:schemeClr val="tx1"/>
                                        </a:solidFill>
                                        <a:latin typeface="Cambria Math" panose="02040503050406030204" pitchFamily="18" charset="0"/>
                                      </a:rPr>
                                      <m:t>2</m:t>
                                    </m:r>
                                  </m:den>
                                </m:f>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𝜆</m:t>
                                    </m:r>
                                  </m:e>
                                  <m:sub>
                                    <m:r>
                                      <a:rPr lang="pt-PT" sz="1800" i="1">
                                        <a:solidFill>
                                          <a:schemeClr val="tx1"/>
                                        </a:solidFill>
                                        <a:latin typeface="Cambria Math" panose="02040503050406030204" pitchFamily="18" charset="0"/>
                                      </a:rPr>
                                      <m:t>3</m:t>
                                    </m:r>
                                  </m:sub>
                                </m:sSub>
                              </m:e>
                              <m:e>
                                <m:sSub>
                                  <m:sSubPr>
                                    <m:ctrlPr>
                                      <a:rPr lang="pt-PT" sz="1800" i="1">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𝜆</m:t>
                                    </m:r>
                                  </m:e>
                                  <m:sub>
                                    <m:r>
                                      <a:rPr lang="pt-PT" sz="1800" i="1">
                                        <a:solidFill>
                                          <a:schemeClr val="tx1"/>
                                        </a:solidFill>
                                        <a:latin typeface="Cambria Math" panose="02040503050406030204" pitchFamily="18" charset="0"/>
                                      </a:rPr>
                                      <m:t>2</m:t>
                                    </m:r>
                                  </m:sub>
                                </m:sSub>
                              </m:e>
                            </m:mr>
                          </m:m>
                        </m:e>
                      </m:d>
                      <m:d>
                        <m:dPr>
                          <m:ctrlPr>
                            <a:rPr lang="pt-PT" sz="1800" i="1">
                              <a:solidFill>
                                <a:schemeClr val="tx1"/>
                              </a:solidFill>
                              <a:latin typeface="Cambria Math" panose="02040503050406030204" pitchFamily="18" charset="0"/>
                            </a:rPr>
                          </m:ctrlPr>
                        </m:dPr>
                        <m:e>
                          <m:m>
                            <m:mPr>
                              <m:mcs>
                                <m:mc>
                                  <m:mcPr>
                                    <m:count m:val="2"/>
                                    <m:mcJc m:val="center"/>
                                  </m:mcPr>
                                </m:mc>
                              </m:mcs>
                              <m:ctrlPr>
                                <a:rPr lang="pt-PT" sz="1800" i="1">
                                  <a:solidFill>
                                    <a:schemeClr val="tx1"/>
                                  </a:solidFill>
                                  <a:latin typeface="Cambria Math" panose="02040503050406030204" pitchFamily="18" charset="0"/>
                                </a:rPr>
                              </m:ctrlPr>
                            </m:mPr>
                            <m:mr>
                              <m:e>
                                <m:r>
                                  <a:rPr lang="pt-PT" sz="1800" i="1">
                                    <a:solidFill>
                                      <a:schemeClr val="tx1"/>
                                    </a:solidFill>
                                    <a:latin typeface="Cambria Math" panose="02040503050406030204" pitchFamily="18" charset="0"/>
                                  </a:rPr>
                                  <m:t>𝐻</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𝐻</m:t>
                                    </m:r>
                                  </m:e>
                                  <m:sup>
                                    <m:r>
                                      <a:rPr lang="pt-PT" sz="1800" i="1">
                                        <a:solidFill>
                                          <a:schemeClr val="tx1"/>
                                        </a:solidFill>
                                        <a:latin typeface="Cambria Math" panose="02040503050406030204" pitchFamily="18" charset="0"/>
                                      </a:rPr>
                                      <m:t>†</m:t>
                                    </m:r>
                                  </m:sup>
                                </m:sSup>
                              </m:e>
                              <m:e>
                                <m:sSup>
                                  <m:sSupPr>
                                    <m:ctrlPr>
                                      <a:rPr lang="pt-PT" sz="1800" i="1">
                                        <a:solidFill>
                                          <a:schemeClr val="tx1"/>
                                        </a:solidFill>
                                        <a:latin typeface="Cambria Math" panose="02040503050406030204" pitchFamily="18" charset="0"/>
                                      </a:rPr>
                                    </m:ctrlPr>
                                  </m:sSupPr>
                                  <m:e>
                                    <m:d>
                                      <m:dPr>
                                        <m:begChr m:val="|"/>
                                        <m:endChr m:val="|"/>
                                        <m:ctrlPr>
                                          <a:rPr lang="pt-PT" sz="1800" i="1">
                                            <a:solidFill>
                                              <a:schemeClr val="tx1"/>
                                            </a:solidFill>
                                            <a:latin typeface="Cambria Math" panose="02040503050406030204" pitchFamily="18" charset="0"/>
                                          </a:rPr>
                                        </m:ctrlPr>
                                      </m:dPr>
                                      <m:e>
                                        <m:r>
                                          <a:rPr lang="pt-PT" sz="1800" i="1">
                                            <a:solidFill>
                                              <a:schemeClr val="tx1"/>
                                            </a:solidFill>
                                            <a:latin typeface="Cambria Math" panose="02040503050406030204" pitchFamily="18" charset="0"/>
                                          </a:rPr>
                                          <m:t>𝜒</m:t>
                                        </m:r>
                                      </m:e>
                                    </m:d>
                                  </m:e>
                                  <m:sup>
                                    <m:r>
                                      <a:rPr lang="pt-PT" sz="1800" i="1">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 </m:t>
                                </m:r>
                              </m:e>
                            </m:mr>
                          </m:m>
                        </m:e>
                      </m:d>
                    </m:oMath>
                  </m:oMathPara>
                </a14:m>
                <a:endParaRPr lang="pt-PT" sz="1800" i="1" dirty="0">
                  <a:solidFill>
                    <a:schemeClr val="tx1"/>
                  </a:solidFill>
                </a:endParaRPr>
              </a:p>
              <a:p>
                <a:pPr marL="0" indent="0">
                  <a:buNone/>
                </a:pPr>
                <a:r>
                  <a:rPr lang="pt-PT" sz="1800" i="1" dirty="0">
                    <a:solidFill>
                      <a:schemeClr val="tx1"/>
                    </a:solidFill>
                  </a:rPr>
                  <a:t>Onde os campos </a:t>
                </a:r>
                <a14:m>
                  <m:oMath xmlns:m="http://schemas.openxmlformats.org/officeDocument/2006/math">
                    <m:r>
                      <a:rPr lang="pt-PT" sz="1800" i="1">
                        <a:solidFill>
                          <a:schemeClr val="tx1"/>
                        </a:solidFill>
                        <a:latin typeface="Cambria Math" panose="02040503050406030204" pitchFamily="18" charset="0"/>
                      </a:rPr>
                      <m:t>𝐻</m:t>
                    </m:r>
                  </m:oMath>
                </a14:m>
                <a:r>
                  <a:rPr lang="pt-PT" sz="1800" i="1" dirty="0">
                    <a:solidFill>
                      <a:schemeClr val="tx1"/>
                    </a:solidFill>
                  </a:rPr>
                  <a:t> e </a:t>
                </a:r>
                <a14:m>
                  <m:oMath xmlns:m="http://schemas.openxmlformats.org/officeDocument/2006/math">
                    <m:r>
                      <a:rPr lang="pt-PT" sz="1800" i="1">
                        <a:solidFill>
                          <a:schemeClr val="tx1"/>
                        </a:solidFill>
                        <a:latin typeface="Cambria Math" panose="02040503050406030204" pitchFamily="18" charset="0"/>
                      </a:rPr>
                      <m:t>𝜒</m:t>
                    </m:r>
                  </m:oMath>
                </a14:m>
                <a:r>
                  <a:rPr lang="pt-PT" sz="1800" dirty="0">
                    <a:solidFill>
                      <a:schemeClr val="tx1"/>
                    </a:solidFill>
                  </a:rPr>
                  <a:t> adquirem os seguintes </a:t>
                </a:r>
                <a:r>
                  <a:rPr lang="pt-PT" sz="1800" dirty="0" err="1">
                    <a:solidFill>
                      <a:schemeClr val="tx1"/>
                    </a:solidFill>
                  </a:rPr>
                  <a:t>VEVs</a:t>
                </a:r>
                <a:r>
                  <a:rPr lang="pt-PT" sz="1800" dirty="0">
                    <a:solidFill>
                      <a:schemeClr val="tx1"/>
                    </a:solidFill>
                  </a:rPr>
                  <a:t> </a:t>
                </a:r>
              </a:p>
              <a:p>
                <a:pPr marL="0" indent="0" algn="ctr">
                  <a:buNone/>
                </a:pPr>
                <a14:m>
                  <m:oMath xmlns:m="http://schemas.openxmlformats.org/officeDocument/2006/math">
                    <m:r>
                      <a:rPr lang="pt-PT" sz="1800" b="0" i="1" smtClean="0">
                        <a:solidFill>
                          <a:schemeClr val="tx1"/>
                        </a:solidFill>
                        <a:latin typeface="Cambria Math" panose="02040503050406030204" pitchFamily="18" charset="0"/>
                      </a:rPr>
                      <m:t>𝐻</m:t>
                    </m:r>
                    <m:r>
                      <a:rPr lang="pt-PT" sz="1800" i="1">
                        <a:solidFill>
                          <a:schemeClr val="tx1"/>
                        </a:solidFill>
                        <a:latin typeface="Cambria Math" panose="02040503050406030204" pitchFamily="18" charset="0"/>
                      </a:rPr>
                      <m:t>=</m:t>
                    </m:r>
                    <m:f>
                      <m:fPr>
                        <m:ctrlPr>
                          <a:rPr lang="pt-PT" sz="1800" i="1">
                            <a:solidFill>
                              <a:schemeClr val="tx1"/>
                            </a:solidFill>
                            <a:latin typeface="Cambria Math" panose="02040503050406030204" pitchFamily="18" charset="0"/>
                          </a:rPr>
                        </m:ctrlPr>
                      </m:fPr>
                      <m:num>
                        <m:r>
                          <a:rPr lang="pt-PT" sz="1800" i="1">
                            <a:solidFill>
                              <a:schemeClr val="tx1"/>
                            </a:solidFill>
                            <a:latin typeface="Cambria Math" panose="02040503050406030204" pitchFamily="18" charset="0"/>
                          </a:rPr>
                          <m:t>1</m:t>
                        </m:r>
                      </m:num>
                      <m:den>
                        <m:rad>
                          <m:radPr>
                            <m:degHide m:val="on"/>
                            <m:ctrlPr>
                              <a:rPr lang="pt-PT" sz="1800" i="1">
                                <a:solidFill>
                                  <a:schemeClr val="tx1"/>
                                </a:solidFill>
                                <a:latin typeface="Cambria Math" panose="02040503050406030204" pitchFamily="18" charset="0"/>
                              </a:rPr>
                            </m:ctrlPr>
                          </m:radPr>
                          <m:deg/>
                          <m:e>
                            <m:r>
                              <a:rPr lang="pt-PT" sz="1800" i="1">
                                <a:solidFill>
                                  <a:schemeClr val="tx1"/>
                                </a:solidFill>
                                <a:latin typeface="Cambria Math" panose="02040503050406030204" pitchFamily="18" charset="0"/>
                              </a:rPr>
                              <m:t>2</m:t>
                            </m:r>
                          </m:e>
                        </m:rad>
                      </m:den>
                    </m:f>
                    <m:d>
                      <m:dPr>
                        <m:ctrlPr>
                          <a:rPr lang="pt-PT" sz="1800" i="1">
                            <a:solidFill>
                              <a:schemeClr val="tx1"/>
                            </a:solidFill>
                            <a:latin typeface="Cambria Math" panose="02040503050406030204" pitchFamily="18" charset="0"/>
                          </a:rPr>
                        </m:ctrlPr>
                      </m:dPr>
                      <m:e>
                        <m:m>
                          <m:mPr>
                            <m:mcs>
                              <m:mc>
                                <m:mcPr>
                                  <m:count m:val="1"/>
                                  <m:mcJc m:val="center"/>
                                </m:mcPr>
                              </m:mc>
                            </m:mcs>
                            <m:ctrlPr>
                              <a:rPr lang="pt-PT" sz="1800" i="1">
                                <a:solidFill>
                                  <a:schemeClr val="tx1"/>
                                </a:solidFill>
                                <a:latin typeface="Cambria Math" panose="02040503050406030204" pitchFamily="18" charset="0"/>
                              </a:rPr>
                            </m:ctrlPr>
                          </m:mPr>
                          <m:mr>
                            <m:e>
                              <m:r>
                                <m:rPr>
                                  <m:brk m:alnAt="7"/>
                                </m:rPr>
                                <a:rPr lang="pt-PT" sz="1800" i="1">
                                  <a:solidFill>
                                    <a:schemeClr val="tx1"/>
                                  </a:solidFill>
                                  <a:latin typeface="Cambria Math" panose="02040503050406030204" pitchFamily="18" charset="0"/>
                                </a:rPr>
                                <m:t>0</m:t>
                              </m:r>
                            </m:e>
                          </m:mr>
                          <m:mr>
                            <m:e>
                              <m:r>
                                <a:rPr lang="pt-PT" sz="1800" i="1" smtClean="0">
                                  <a:solidFill>
                                    <a:schemeClr val="tx1"/>
                                  </a:solidFill>
                                  <a:latin typeface="Cambria Math" panose="02040503050406030204" pitchFamily="18" charset="0"/>
                                </a:rPr>
                                <m:t>𝑣</m:t>
                              </m:r>
                              <m:r>
                                <a:rPr lang="pt-PT" sz="1800" b="0" i="1" smtClean="0">
                                  <a:solidFill>
                                    <a:schemeClr val="tx1"/>
                                  </a:solidFill>
                                  <a:latin typeface="Cambria Math" panose="02040503050406030204" pitchFamily="18" charset="0"/>
                                </a:rPr>
                                <m:t>+</m:t>
                              </m:r>
                              <m:r>
                                <a:rPr lang="pt-PT" sz="1800" b="0" i="1" smtClean="0">
                                  <a:solidFill>
                                    <a:schemeClr val="tx1"/>
                                  </a:solidFill>
                                  <a:latin typeface="Cambria Math" panose="02040503050406030204" pitchFamily="18" charset="0"/>
                                </a:rPr>
                                <m:t>h</m:t>
                              </m:r>
                            </m:e>
                          </m:mr>
                        </m:m>
                      </m:e>
                    </m:d>
                  </m:oMath>
                </a14:m>
                <a:r>
                  <a:rPr lang="pt-PT" sz="1800" dirty="0">
                    <a:solidFill>
                      <a:schemeClr val="tx1"/>
                    </a:solidFill>
                  </a:rPr>
                  <a:t>   ,    </a:t>
                </a:r>
                <a14:m>
                  <m:oMath xmlns:m="http://schemas.openxmlformats.org/officeDocument/2006/math">
                    <m:r>
                      <a:rPr lang="pt-PT" sz="1800" b="0" i="1" smtClean="0">
                        <a:solidFill>
                          <a:schemeClr val="tx1"/>
                        </a:solidFill>
                        <a:latin typeface="Cambria Math" panose="02040503050406030204" pitchFamily="18" charset="0"/>
                      </a:rPr>
                      <m:t>𝜒</m:t>
                    </m:r>
                    <m:r>
                      <a:rPr lang="pt-PT" sz="1800" i="1">
                        <a:solidFill>
                          <a:schemeClr val="tx1"/>
                        </a:solidFill>
                        <a:latin typeface="Cambria Math" panose="02040503050406030204" pitchFamily="18" charset="0"/>
                      </a:rPr>
                      <m:t>=</m:t>
                    </m:r>
                    <m:f>
                      <m:fPr>
                        <m:ctrlPr>
                          <a:rPr lang="pt-PT" sz="1800" i="1">
                            <a:solidFill>
                              <a:schemeClr val="tx1"/>
                            </a:solidFill>
                            <a:latin typeface="Cambria Math" panose="02040503050406030204" pitchFamily="18" charset="0"/>
                          </a:rPr>
                        </m:ctrlPr>
                      </m:fPr>
                      <m:num>
                        <m:r>
                          <a:rPr lang="pt-PT" sz="1800" i="1">
                            <a:solidFill>
                              <a:schemeClr val="tx1"/>
                            </a:solidFill>
                            <a:latin typeface="Cambria Math" panose="02040503050406030204" pitchFamily="18" charset="0"/>
                          </a:rPr>
                          <m:t>𝑥</m:t>
                        </m:r>
                      </m:num>
                      <m:den>
                        <m:rad>
                          <m:radPr>
                            <m:degHide m:val="on"/>
                            <m:ctrlPr>
                              <a:rPr lang="pt-PT" sz="1800" i="1">
                                <a:solidFill>
                                  <a:schemeClr val="tx1"/>
                                </a:solidFill>
                                <a:latin typeface="Cambria Math" panose="02040503050406030204" pitchFamily="18" charset="0"/>
                              </a:rPr>
                            </m:ctrlPr>
                          </m:radPr>
                          <m:deg/>
                          <m:e>
                            <m:r>
                              <a:rPr lang="pt-PT" sz="1800" i="1">
                                <a:solidFill>
                                  <a:schemeClr val="tx1"/>
                                </a:solidFill>
                                <a:latin typeface="Cambria Math" panose="02040503050406030204" pitchFamily="18" charset="0"/>
                              </a:rPr>
                              <m:t>2</m:t>
                            </m:r>
                          </m:e>
                        </m:rad>
                      </m:den>
                    </m:f>
                    <m:r>
                      <a:rPr lang="pt-PT" sz="1800" b="0" i="1" smtClean="0">
                        <a:solidFill>
                          <a:schemeClr val="tx1"/>
                        </a:solidFill>
                        <a:latin typeface="Cambria Math" panose="02040503050406030204" pitchFamily="18" charset="0"/>
                      </a:rPr>
                      <m:t>+</m:t>
                    </m:r>
                    <m:r>
                      <a:rPr lang="pt-PT" sz="1800" b="0" i="1" smtClean="0">
                        <a:solidFill>
                          <a:schemeClr val="tx1"/>
                        </a:solidFill>
                        <a:latin typeface="Cambria Math" panose="02040503050406030204" pitchFamily="18" charset="0"/>
                      </a:rPr>
                      <m:t>h</m:t>
                    </m:r>
                    <m:r>
                      <a:rPr lang="pt-PT" sz="1800" b="0" i="1" smtClean="0">
                        <a:solidFill>
                          <a:schemeClr val="tx1"/>
                        </a:solidFill>
                        <a:latin typeface="Cambria Math" panose="02040503050406030204" pitchFamily="18" charset="0"/>
                      </a:rPr>
                      <m:t>′</m:t>
                    </m:r>
                  </m:oMath>
                </a14:m>
                <a:endParaRPr lang="pt-PT" sz="1800" dirty="0">
                  <a:solidFill>
                    <a:schemeClr val="tx1"/>
                  </a:solidFill>
                </a:endParaRPr>
              </a:p>
              <a:p>
                <a:pPr marL="0" indent="0">
                  <a:buNone/>
                </a:pPr>
                <a:r>
                  <a:rPr lang="pt-PT" sz="1800" dirty="0">
                    <a:solidFill>
                      <a:schemeClr val="tx1"/>
                    </a:solidFill>
                  </a:rPr>
                  <a:t>Devidamente minimizando o potencial e calculado os estados próprios da matriz de massa obtemos os seguintes valores próprios. </a:t>
                </a:r>
              </a:p>
              <a:p>
                <a:pPr marL="0" indent="0">
                  <a:buNone/>
                </a:pPr>
                <a14:m>
                  <m:oMathPara xmlns:m="http://schemas.openxmlformats.org/officeDocument/2006/math">
                    <m:oMathParaPr>
                      <m:jc m:val="centerGroup"/>
                    </m:oMathParaPr>
                    <m:oMath xmlns:m="http://schemas.openxmlformats.org/officeDocument/2006/math">
                      <m:sSubSup>
                        <m:sSubSupPr>
                          <m:ctrlPr>
                            <a:rPr lang="pt-PT" sz="1800" i="1">
                              <a:solidFill>
                                <a:schemeClr val="tx1"/>
                              </a:solidFill>
                              <a:latin typeface="Cambria Math" panose="02040503050406030204" pitchFamily="18" charset="0"/>
                            </a:rPr>
                          </m:ctrlPr>
                        </m:sSubSupPr>
                        <m:e>
                          <m:r>
                            <m:rPr>
                              <m:sty m:val="p"/>
                            </m:rPr>
                            <a:rPr lang="pt-PT" sz="1800">
                              <a:solidFill>
                                <a:schemeClr val="tx1"/>
                              </a:solidFill>
                              <a:latin typeface="Cambria Math" panose="02040503050406030204" pitchFamily="18" charset="0"/>
                            </a:rPr>
                            <m:t>m</m:t>
                          </m:r>
                        </m:e>
                        <m:sub>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h</m:t>
                              </m:r>
                            </m:e>
                            <m:sub>
                              <m:r>
                                <a:rPr lang="pt-PT" sz="1800">
                                  <a:solidFill>
                                    <a:schemeClr val="tx1"/>
                                  </a:solidFill>
                                  <a:latin typeface="Cambria Math" panose="02040503050406030204" pitchFamily="18" charset="0"/>
                                </a:rPr>
                                <m:t>1</m:t>
                              </m:r>
                            </m:sub>
                          </m:sSub>
                        </m:sub>
                        <m:sup>
                          <m:r>
                            <a:rPr lang="pt-PT" sz="1800">
                              <a:solidFill>
                                <a:schemeClr val="tx1"/>
                              </a:solidFill>
                              <a:latin typeface="Cambria Math" panose="02040503050406030204" pitchFamily="18" charset="0"/>
                            </a:rPr>
                            <m:t>2</m:t>
                          </m:r>
                        </m:sup>
                      </m:sSubSup>
                      <m:r>
                        <a:rPr lang="pt-PT" sz="1800">
                          <a:solidFill>
                            <a:schemeClr val="tx1"/>
                          </a:solidFill>
                          <a:latin typeface="Cambria Math" panose="02040503050406030204" pitchFamily="18" charset="0"/>
                        </a:rPr>
                        <m:t>=</m:t>
                      </m:r>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λ</m:t>
                          </m:r>
                        </m:e>
                        <m:sub>
                          <m:r>
                            <a:rPr lang="pt-PT" sz="1800">
                              <a:solidFill>
                                <a:schemeClr val="tx1"/>
                              </a:solidFill>
                              <a:latin typeface="Cambria Math" panose="02040503050406030204" pitchFamily="18" charset="0"/>
                            </a:rPr>
                            <m:t>1</m:t>
                          </m:r>
                        </m:sub>
                      </m:sSub>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v</m:t>
                          </m:r>
                        </m:e>
                        <m:sup>
                          <m:r>
                            <a:rPr lang="pt-PT" sz="1800">
                              <a:solidFill>
                                <a:schemeClr val="tx1"/>
                              </a:solidFill>
                              <a:latin typeface="Cambria Math" panose="02040503050406030204" pitchFamily="18" charset="0"/>
                            </a:rPr>
                            <m:t>2</m:t>
                          </m:r>
                        </m:sup>
                      </m:sSup>
                      <m:r>
                        <a:rPr lang="pt-PT" sz="1800">
                          <a:solidFill>
                            <a:schemeClr val="tx1"/>
                          </a:solidFill>
                          <a:latin typeface="Cambria Math" panose="02040503050406030204" pitchFamily="18" charset="0"/>
                        </a:rPr>
                        <m:t>+</m:t>
                      </m:r>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λ</m:t>
                          </m:r>
                        </m:e>
                        <m:sub>
                          <m:r>
                            <a:rPr lang="pt-PT" sz="1800">
                              <a:solidFill>
                                <a:schemeClr val="tx1"/>
                              </a:solidFill>
                              <a:latin typeface="Cambria Math" panose="02040503050406030204" pitchFamily="18" charset="0"/>
                            </a:rPr>
                            <m:t>2</m:t>
                          </m:r>
                        </m:sub>
                      </m:sSub>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x</m:t>
                          </m:r>
                        </m:e>
                        <m:sup>
                          <m:r>
                            <a:rPr lang="pt-PT" sz="1800">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m:t>
                      </m:r>
                      <m:rad>
                        <m:radPr>
                          <m:degHide m:val="on"/>
                          <m:ctrlPr>
                            <a:rPr lang="pt-PT" sz="1800" i="1">
                              <a:solidFill>
                                <a:schemeClr val="tx1"/>
                              </a:solidFill>
                              <a:latin typeface="Cambria Math" panose="02040503050406030204" pitchFamily="18" charset="0"/>
                            </a:rPr>
                          </m:ctrlPr>
                        </m:radPr>
                        <m:deg/>
                        <m:e>
                          <m:sSup>
                            <m:sSupPr>
                              <m:ctrlPr>
                                <a:rPr lang="pt-PT" sz="1800" i="1">
                                  <a:solidFill>
                                    <a:schemeClr val="tx1"/>
                                  </a:solidFill>
                                  <a:latin typeface="Cambria Math" panose="02040503050406030204" pitchFamily="18" charset="0"/>
                                </a:rPr>
                              </m:ctrlPr>
                            </m:sSupPr>
                            <m:e>
                              <m:d>
                                <m:dPr>
                                  <m:ctrlPr>
                                    <a:rPr lang="pt-PT" sz="1800" i="1">
                                      <a:solidFill>
                                        <a:schemeClr val="tx1"/>
                                      </a:solidFill>
                                      <a:latin typeface="Cambria Math" panose="02040503050406030204" pitchFamily="18" charset="0"/>
                                    </a:rPr>
                                  </m:ctrlPr>
                                </m:dPr>
                                <m:e>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λ</m:t>
                                      </m:r>
                                    </m:e>
                                    <m:sub>
                                      <m:r>
                                        <a:rPr lang="pt-PT" sz="1800">
                                          <a:solidFill>
                                            <a:schemeClr val="tx1"/>
                                          </a:solidFill>
                                          <a:latin typeface="Cambria Math" panose="02040503050406030204" pitchFamily="18" charset="0"/>
                                        </a:rPr>
                                        <m:t>1</m:t>
                                      </m:r>
                                    </m:sub>
                                  </m:sSub>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v</m:t>
                                      </m:r>
                                    </m:e>
                                    <m:sup>
                                      <m:r>
                                        <a:rPr lang="pt-PT" sz="1800">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m:t>
                                  </m:r>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λ</m:t>
                                      </m:r>
                                    </m:e>
                                    <m:sub>
                                      <m:r>
                                        <a:rPr lang="pt-PT" sz="1800">
                                          <a:solidFill>
                                            <a:schemeClr val="tx1"/>
                                          </a:solidFill>
                                          <a:latin typeface="Cambria Math" panose="02040503050406030204" pitchFamily="18" charset="0"/>
                                        </a:rPr>
                                        <m:t>2</m:t>
                                      </m:r>
                                    </m:sub>
                                  </m:sSub>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x</m:t>
                                      </m:r>
                                    </m:e>
                                    <m:sup>
                                      <m:r>
                                        <a:rPr lang="pt-PT" sz="1800">
                                          <a:solidFill>
                                            <a:schemeClr val="tx1"/>
                                          </a:solidFill>
                                          <a:latin typeface="Cambria Math" panose="02040503050406030204" pitchFamily="18" charset="0"/>
                                        </a:rPr>
                                        <m:t>2</m:t>
                                      </m:r>
                                    </m:sup>
                                  </m:sSup>
                                </m:e>
                              </m:d>
                            </m:e>
                            <m:sup>
                              <m:r>
                                <a:rPr lang="pt-PT" sz="1800">
                                  <a:solidFill>
                                    <a:schemeClr val="tx1"/>
                                  </a:solidFill>
                                  <a:latin typeface="Cambria Math" panose="02040503050406030204" pitchFamily="18" charset="0"/>
                                </a:rPr>
                                <m:t>2</m:t>
                              </m:r>
                            </m:sup>
                          </m:sSup>
                          <m:r>
                            <a:rPr lang="pt-PT" sz="1800">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d>
                                <m:dPr>
                                  <m:ctrlPr>
                                    <a:rPr lang="pt-PT" sz="1800" i="1">
                                      <a:solidFill>
                                        <a:schemeClr val="tx1"/>
                                      </a:solidFill>
                                      <a:latin typeface="Cambria Math" panose="02040503050406030204" pitchFamily="18" charset="0"/>
                                    </a:rPr>
                                  </m:ctrlPr>
                                </m:dPr>
                                <m:e>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λ</m:t>
                                      </m:r>
                                    </m:e>
                                    <m:sub>
                                      <m:r>
                                        <a:rPr lang="pt-PT" sz="1800">
                                          <a:solidFill>
                                            <a:schemeClr val="tx1"/>
                                          </a:solidFill>
                                          <a:latin typeface="Cambria Math" panose="02040503050406030204" pitchFamily="18" charset="0"/>
                                        </a:rPr>
                                        <m:t>3</m:t>
                                      </m:r>
                                    </m:sub>
                                  </m:sSub>
                                  <m:r>
                                    <m:rPr>
                                      <m:sty m:val="p"/>
                                    </m:rPr>
                                    <a:rPr lang="pt-PT" sz="1800">
                                      <a:solidFill>
                                        <a:schemeClr val="tx1"/>
                                      </a:solidFill>
                                      <a:latin typeface="Cambria Math" panose="02040503050406030204" pitchFamily="18" charset="0"/>
                                    </a:rPr>
                                    <m:t>xv</m:t>
                                  </m:r>
                                </m:e>
                              </m:d>
                            </m:e>
                            <m:sup>
                              <m:r>
                                <a:rPr lang="pt-PT" sz="1800">
                                  <a:solidFill>
                                    <a:schemeClr val="tx1"/>
                                  </a:solidFill>
                                  <a:latin typeface="Cambria Math" panose="02040503050406030204" pitchFamily="18" charset="0"/>
                                </a:rPr>
                                <m:t>2</m:t>
                              </m:r>
                            </m:sup>
                          </m:sSup>
                        </m:e>
                      </m:rad>
                    </m:oMath>
                  </m:oMathPara>
                </a14:m>
                <a:endParaRPr lang="pt-PT" sz="18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Sup>
                        <m:sSubSupPr>
                          <m:ctrlPr>
                            <a:rPr lang="pt-PT" sz="1800" i="1">
                              <a:solidFill>
                                <a:schemeClr val="tx1"/>
                              </a:solidFill>
                              <a:latin typeface="Cambria Math" panose="02040503050406030204" pitchFamily="18" charset="0"/>
                            </a:rPr>
                          </m:ctrlPr>
                        </m:sSubSupPr>
                        <m:e>
                          <m:r>
                            <m:rPr>
                              <m:sty m:val="p"/>
                            </m:rPr>
                            <a:rPr lang="pt-PT" sz="1800">
                              <a:solidFill>
                                <a:schemeClr val="tx1"/>
                              </a:solidFill>
                              <a:latin typeface="Cambria Math" panose="02040503050406030204" pitchFamily="18" charset="0"/>
                            </a:rPr>
                            <m:t>m</m:t>
                          </m:r>
                        </m:e>
                        <m:sub>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h</m:t>
                              </m:r>
                            </m:e>
                            <m:sub>
                              <m:r>
                                <a:rPr lang="pt-PT" sz="1800">
                                  <a:solidFill>
                                    <a:schemeClr val="tx1"/>
                                  </a:solidFill>
                                  <a:latin typeface="Cambria Math" panose="02040503050406030204" pitchFamily="18" charset="0"/>
                                </a:rPr>
                                <m:t>2</m:t>
                              </m:r>
                            </m:sub>
                          </m:sSub>
                        </m:sub>
                        <m:sup>
                          <m:r>
                            <a:rPr lang="pt-PT" sz="1800">
                              <a:solidFill>
                                <a:schemeClr val="tx1"/>
                              </a:solidFill>
                              <a:latin typeface="Cambria Math" panose="02040503050406030204" pitchFamily="18" charset="0"/>
                            </a:rPr>
                            <m:t>2</m:t>
                          </m:r>
                        </m:sup>
                      </m:sSubSup>
                      <m:r>
                        <a:rPr lang="pt-PT" sz="1800">
                          <a:solidFill>
                            <a:schemeClr val="tx1"/>
                          </a:solidFill>
                          <a:latin typeface="Cambria Math" panose="02040503050406030204" pitchFamily="18" charset="0"/>
                        </a:rPr>
                        <m:t>=</m:t>
                      </m:r>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λ</m:t>
                          </m:r>
                        </m:e>
                        <m:sub>
                          <m:r>
                            <a:rPr lang="pt-PT" sz="1800">
                              <a:solidFill>
                                <a:schemeClr val="tx1"/>
                              </a:solidFill>
                              <a:latin typeface="Cambria Math" panose="02040503050406030204" pitchFamily="18" charset="0"/>
                            </a:rPr>
                            <m:t>1</m:t>
                          </m:r>
                        </m:sub>
                      </m:sSub>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v</m:t>
                          </m:r>
                        </m:e>
                        <m:sup>
                          <m:r>
                            <a:rPr lang="pt-PT" sz="1800">
                              <a:solidFill>
                                <a:schemeClr val="tx1"/>
                              </a:solidFill>
                              <a:latin typeface="Cambria Math" panose="02040503050406030204" pitchFamily="18" charset="0"/>
                            </a:rPr>
                            <m:t>2</m:t>
                          </m:r>
                        </m:sup>
                      </m:sSup>
                      <m:r>
                        <a:rPr lang="pt-PT" sz="1800">
                          <a:solidFill>
                            <a:schemeClr val="tx1"/>
                          </a:solidFill>
                          <a:latin typeface="Cambria Math" panose="02040503050406030204" pitchFamily="18" charset="0"/>
                        </a:rPr>
                        <m:t>+</m:t>
                      </m:r>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λ</m:t>
                          </m:r>
                        </m:e>
                        <m:sub>
                          <m:r>
                            <a:rPr lang="pt-PT" sz="1800">
                              <a:solidFill>
                                <a:schemeClr val="tx1"/>
                              </a:solidFill>
                              <a:latin typeface="Cambria Math" panose="02040503050406030204" pitchFamily="18" charset="0"/>
                            </a:rPr>
                            <m:t>2</m:t>
                          </m:r>
                        </m:sub>
                      </m:sSub>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x</m:t>
                          </m:r>
                        </m:e>
                        <m:sup>
                          <m:r>
                            <a:rPr lang="pt-PT" sz="1800">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m:t>
                      </m:r>
                      <m:rad>
                        <m:radPr>
                          <m:degHide m:val="on"/>
                          <m:ctrlPr>
                            <a:rPr lang="pt-PT" sz="1800" i="1">
                              <a:solidFill>
                                <a:schemeClr val="tx1"/>
                              </a:solidFill>
                              <a:latin typeface="Cambria Math" panose="02040503050406030204" pitchFamily="18" charset="0"/>
                            </a:rPr>
                          </m:ctrlPr>
                        </m:radPr>
                        <m:deg/>
                        <m:e>
                          <m:sSup>
                            <m:sSupPr>
                              <m:ctrlPr>
                                <a:rPr lang="pt-PT" sz="1800" i="1">
                                  <a:solidFill>
                                    <a:schemeClr val="tx1"/>
                                  </a:solidFill>
                                  <a:latin typeface="Cambria Math" panose="02040503050406030204" pitchFamily="18" charset="0"/>
                                </a:rPr>
                              </m:ctrlPr>
                            </m:sSupPr>
                            <m:e>
                              <m:d>
                                <m:dPr>
                                  <m:ctrlPr>
                                    <a:rPr lang="pt-PT" sz="1800" i="1">
                                      <a:solidFill>
                                        <a:schemeClr val="tx1"/>
                                      </a:solidFill>
                                      <a:latin typeface="Cambria Math" panose="02040503050406030204" pitchFamily="18" charset="0"/>
                                    </a:rPr>
                                  </m:ctrlPr>
                                </m:dPr>
                                <m:e>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λ</m:t>
                                      </m:r>
                                    </m:e>
                                    <m:sub>
                                      <m:r>
                                        <a:rPr lang="pt-PT" sz="1800">
                                          <a:solidFill>
                                            <a:schemeClr val="tx1"/>
                                          </a:solidFill>
                                          <a:latin typeface="Cambria Math" panose="02040503050406030204" pitchFamily="18" charset="0"/>
                                        </a:rPr>
                                        <m:t>1</m:t>
                                      </m:r>
                                    </m:sub>
                                  </m:sSub>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v</m:t>
                                      </m:r>
                                    </m:e>
                                    <m:sup>
                                      <m:r>
                                        <a:rPr lang="pt-PT" sz="1800">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m:t>
                                  </m:r>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λ</m:t>
                                      </m:r>
                                    </m:e>
                                    <m:sub>
                                      <m:r>
                                        <a:rPr lang="pt-PT" sz="1800">
                                          <a:solidFill>
                                            <a:schemeClr val="tx1"/>
                                          </a:solidFill>
                                          <a:latin typeface="Cambria Math" panose="02040503050406030204" pitchFamily="18" charset="0"/>
                                        </a:rPr>
                                        <m:t>2</m:t>
                                      </m:r>
                                    </m:sub>
                                  </m:sSub>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x</m:t>
                                      </m:r>
                                    </m:e>
                                    <m:sup>
                                      <m:r>
                                        <a:rPr lang="pt-PT" sz="1800">
                                          <a:solidFill>
                                            <a:schemeClr val="tx1"/>
                                          </a:solidFill>
                                          <a:latin typeface="Cambria Math" panose="02040503050406030204" pitchFamily="18" charset="0"/>
                                        </a:rPr>
                                        <m:t>2</m:t>
                                      </m:r>
                                    </m:sup>
                                  </m:sSup>
                                </m:e>
                              </m:d>
                            </m:e>
                            <m:sup>
                              <m:r>
                                <a:rPr lang="pt-PT" sz="1800">
                                  <a:solidFill>
                                    <a:schemeClr val="tx1"/>
                                  </a:solidFill>
                                  <a:latin typeface="Cambria Math" panose="02040503050406030204" pitchFamily="18" charset="0"/>
                                </a:rPr>
                                <m:t>2</m:t>
                              </m:r>
                            </m:sup>
                          </m:sSup>
                          <m:r>
                            <a:rPr lang="pt-PT" sz="1800">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d>
                                <m:dPr>
                                  <m:ctrlPr>
                                    <a:rPr lang="pt-PT" sz="1800" i="1">
                                      <a:solidFill>
                                        <a:schemeClr val="tx1"/>
                                      </a:solidFill>
                                      <a:latin typeface="Cambria Math" panose="02040503050406030204" pitchFamily="18" charset="0"/>
                                    </a:rPr>
                                  </m:ctrlPr>
                                </m:dPr>
                                <m:e>
                                  <m:sSub>
                                    <m:sSubPr>
                                      <m:ctrlPr>
                                        <a:rPr lang="pt-PT" sz="1800" i="1">
                                          <a:solidFill>
                                            <a:schemeClr val="tx1"/>
                                          </a:solidFill>
                                          <a:latin typeface="Cambria Math" panose="02040503050406030204" pitchFamily="18" charset="0"/>
                                        </a:rPr>
                                      </m:ctrlPr>
                                    </m:sSubPr>
                                    <m:e>
                                      <m:r>
                                        <m:rPr>
                                          <m:sty m:val="p"/>
                                        </m:rPr>
                                        <a:rPr lang="pt-PT" sz="1800">
                                          <a:solidFill>
                                            <a:schemeClr val="tx1"/>
                                          </a:solidFill>
                                          <a:latin typeface="Cambria Math" panose="02040503050406030204" pitchFamily="18" charset="0"/>
                                        </a:rPr>
                                        <m:t>λ</m:t>
                                      </m:r>
                                    </m:e>
                                    <m:sub>
                                      <m:r>
                                        <a:rPr lang="pt-PT" sz="1800">
                                          <a:solidFill>
                                            <a:schemeClr val="tx1"/>
                                          </a:solidFill>
                                          <a:latin typeface="Cambria Math" panose="02040503050406030204" pitchFamily="18" charset="0"/>
                                        </a:rPr>
                                        <m:t>3</m:t>
                                      </m:r>
                                    </m:sub>
                                  </m:sSub>
                                  <m:r>
                                    <m:rPr>
                                      <m:sty m:val="p"/>
                                    </m:rPr>
                                    <a:rPr lang="pt-PT" sz="1800">
                                      <a:solidFill>
                                        <a:schemeClr val="tx1"/>
                                      </a:solidFill>
                                      <a:latin typeface="Cambria Math" panose="02040503050406030204" pitchFamily="18" charset="0"/>
                                    </a:rPr>
                                    <m:t>xv</m:t>
                                  </m:r>
                                </m:e>
                              </m:d>
                            </m:e>
                            <m:sup>
                              <m:r>
                                <a:rPr lang="pt-PT" sz="1800">
                                  <a:solidFill>
                                    <a:schemeClr val="tx1"/>
                                  </a:solidFill>
                                  <a:latin typeface="Cambria Math" panose="02040503050406030204" pitchFamily="18" charset="0"/>
                                </a:rPr>
                                <m:t>2</m:t>
                              </m:r>
                            </m:sup>
                          </m:sSup>
                        </m:e>
                      </m:rad>
                    </m:oMath>
                  </m:oMathPara>
                </a14:m>
                <a:endParaRPr lang="pt-PT" sz="1800" dirty="0">
                  <a:solidFill>
                    <a:schemeClr val="tx1"/>
                  </a:solidFill>
                </a:endParaRPr>
              </a:p>
            </p:txBody>
          </p:sp>
        </mc:Choice>
        <mc:Fallback xmlns="">
          <p:sp>
            <p:nvSpPr>
              <p:cNvPr id="14" name="Marcador de Posição de Conteúdo 2">
                <a:extLst>
                  <a:ext uri="{FF2B5EF4-FFF2-40B4-BE49-F238E27FC236}">
                    <a16:creationId xmlns:a16="http://schemas.microsoft.com/office/drawing/2014/main" id="{E7F5B8B1-258A-41C0-9C22-9316C5A5D2BA}"/>
                  </a:ext>
                </a:extLst>
              </p:cNvPr>
              <p:cNvSpPr>
                <a:spLocks noGrp="1" noRot="1" noChangeAspect="1" noMove="1" noResize="1" noEditPoints="1" noAdjustHandles="1" noChangeArrowheads="1" noChangeShapeType="1" noTextEdit="1"/>
              </p:cNvSpPr>
              <p:nvPr>
                <p:ph idx="1"/>
              </p:nvPr>
            </p:nvSpPr>
            <p:spPr>
              <a:blipFill>
                <a:blip r:embed="rId2"/>
                <a:stretch>
                  <a:fillRect l="-1558" t="-1086" r="-2033"/>
                </a:stretch>
              </a:blipFill>
            </p:spPr>
            <p:txBody>
              <a:bodyPr/>
              <a:lstStyle/>
              <a:p>
                <a:r>
                  <a:rPr lang="pt-PT">
                    <a:noFill/>
                  </a:rPr>
                  <a:t> </a:t>
                </a:r>
              </a:p>
            </p:txBody>
          </p:sp>
        </mc:Fallback>
      </mc:AlternateContent>
    </p:spTree>
    <p:extLst>
      <p:ext uri="{BB962C8B-B14F-4D97-AF65-F5344CB8AC3E}">
        <p14:creationId xmlns:p14="http://schemas.microsoft.com/office/powerpoint/2010/main" val="334493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C7454-4612-4BE7-A029-6F9102157469}"/>
              </a:ext>
            </a:extLst>
          </p:cNvPr>
          <p:cNvSpPr>
            <a:spLocks noGrp="1"/>
          </p:cNvSpPr>
          <p:nvPr>
            <p:ph type="title"/>
          </p:nvPr>
        </p:nvSpPr>
        <p:spPr/>
        <p:txBody>
          <a:bodyPr>
            <a:normAutofit/>
          </a:bodyPr>
          <a:lstStyle/>
          <a:p>
            <a:r>
              <a:rPr lang="pt-PT" dirty="0"/>
              <a:t>4.2 - O sector de </a:t>
            </a:r>
            <a:r>
              <a:rPr lang="pt-PT" dirty="0" err="1"/>
              <a:t>Gauge</a:t>
            </a:r>
            <a:r>
              <a:rPr lang="pt-PT" dirty="0"/>
              <a:t> do modelo B-L-SM </a:t>
            </a:r>
          </a:p>
        </p:txBody>
      </p:sp>
      <p:sp>
        <p:nvSpPr>
          <p:cNvPr id="14" name="Marcador de Posição de Conteúdo 2">
            <a:extLst>
              <a:ext uri="{FF2B5EF4-FFF2-40B4-BE49-F238E27FC236}">
                <a16:creationId xmlns:a16="http://schemas.microsoft.com/office/drawing/2014/main" id="{3F667C71-F8EA-4294-BAFD-D6C927864F25}"/>
              </a:ext>
            </a:extLst>
          </p:cNvPr>
          <p:cNvSpPr>
            <a:spLocks noGrp="1"/>
          </p:cNvSpPr>
          <p:nvPr>
            <p:ph idx="1"/>
          </p:nvPr>
        </p:nvSpPr>
        <p:spPr/>
        <p:txBody>
          <a:bodyPr>
            <a:normAutofit/>
          </a:bodyPr>
          <a:lstStyle/>
          <a:p>
            <a:pPr marL="0" indent="0">
              <a:buNone/>
            </a:pPr>
            <a:r>
              <a:rPr lang="pt-PT" sz="2400" dirty="0">
                <a:solidFill>
                  <a:schemeClr val="tx1"/>
                </a:solidFill>
              </a:rPr>
              <a:t>Expandindo o sector de </a:t>
            </a:r>
            <a:r>
              <a:rPr lang="pt-PT" sz="2400" dirty="0" err="1">
                <a:solidFill>
                  <a:schemeClr val="tx1"/>
                </a:solidFill>
              </a:rPr>
              <a:t>Gauge</a:t>
            </a:r>
            <a:r>
              <a:rPr lang="pt-PT" sz="2400" dirty="0">
                <a:solidFill>
                  <a:schemeClr val="tx1"/>
                </a:solidFill>
              </a:rPr>
              <a:t> obtemos, </a:t>
            </a:r>
          </a:p>
          <a:p>
            <a:pPr marL="0" indent="0">
              <a:buNone/>
            </a:pPr>
            <a:endParaRPr lang="pt-PT" sz="1500" dirty="0">
              <a:solidFill>
                <a:srgbClr val="FF0000"/>
              </a:solidFill>
            </a:endParaRPr>
          </a:p>
        </p:txBody>
      </p:sp>
      <mc:AlternateContent xmlns:mc="http://schemas.openxmlformats.org/markup-compatibility/2006" xmlns:a14="http://schemas.microsoft.com/office/drawing/2010/main">
        <mc:Choice Requires="a14">
          <p:sp>
            <p:nvSpPr>
              <p:cNvPr id="3" name="Retângulo 2">
                <a:extLst>
                  <a:ext uri="{FF2B5EF4-FFF2-40B4-BE49-F238E27FC236}">
                    <a16:creationId xmlns:a16="http://schemas.microsoft.com/office/drawing/2014/main" id="{8A63984E-7755-40E1-A4D1-0EAE18299210}"/>
                  </a:ext>
                </a:extLst>
              </p:cNvPr>
              <p:cNvSpPr/>
              <p:nvPr/>
            </p:nvSpPr>
            <p:spPr>
              <a:xfrm>
                <a:off x="0" y="1703239"/>
                <a:ext cx="9144000" cy="12467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sSup>
                                <m:sSupPr>
                                  <m:ctrlPr>
                                    <a:rPr lang="pt-PT" sz="2000" i="1">
                                      <a:latin typeface="Cambria Math" panose="02040503050406030204" pitchFamily="18" charset="0"/>
                                    </a:rPr>
                                  </m:ctrlPr>
                                </m:sSupPr>
                                <m:e>
                                  <m:r>
                                    <m:rPr>
                                      <m:sty m:val="p"/>
                                    </m:rPr>
                                    <a:rPr lang="pt-PT" sz="2000">
                                      <a:latin typeface="Cambria Math" panose="02040503050406030204" pitchFamily="18" charset="0"/>
                                    </a:rPr>
                                    <m:t>D</m:t>
                                  </m:r>
                                </m:e>
                                <m:sup>
                                  <m:r>
                                    <m:rPr>
                                      <m:sty m:val="p"/>
                                    </m:rPr>
                                    <a:rPr lang="pt-PT" sz="2000">
                                      <a:latin typeface="Cambria Math" panose="02040503050406030204" pitchFamily="18" charset="0"/>
                                    </a:rPr>
                                    <m:t>μ</m:t>
                                  </m:r>
                                </m:sup>
                              </m:sSup>
                              <m:r>
                                <m:rPr>
                                  <m:sty m:val="p"/>
                                </m:rPr>
                                <a:rPr lang="pt-PT" sz="2000">
                                  <a:latin typeface="Cambria Math" panose="02040503050406030204" pitchFamily="18" charset="0"/>
                                </a:rPr>
                                <m:t>H</m:t>
                              </m:r>
                            </m:e>
                          </m:d>
                        </m:e>
                        <m:sup>
                          <m:r>
                            <a:rPr lang="pt-PT" sz="2000">
                              <a:latin typeface="Cambria Math" panose="02040503050406030204" pitchFamily="18" charset="0"/>
                            </a:rPr>
                            <m:t>†</m:t>
                          </m:r>
                        </m:sup>
                      </m:sSup>
                      <m:d>
                        <m:dPr>
                          <m:ctrlPr>
                            <a:rPr lang="pt-PT" sz="2000" i="1">
                              <a:latin typeface="Cambria Math" panose="02040503050406030204" pitchFamily="18" charset="0"/>
                            </a:rPr>
                          </m:ctrlPr>
                        </m:dPr>
                        <m:e>
                          <m:sSub>
                            <m:sSubPr>
                              <m:ctrlPr>
                                <a:rPr lang="pt-PT" sz="2000" i="1">
                                  <a:latin typeface="Cambria Math" panose="02040503050406030204" pitchFamily="18" charset="0"/>
                                </a:rPr>
                              </m:ctrlPr>
                            </m:sSubPr>
                            <m:e>
                              <m:r>
                                <m:rPr>
                                  <m:sty m:val="p"/>
                                </m:rPr>
                                <a:rPr lang="pt-PT" sz="2000">
                                  <a:latin typeface="Cambria Math" panose="02040503050406030204" pitchFamily="18" charset="0"/>
                                </a:rPr>
                                <m:t>D</m:t>
                              </m:r>
                            </m:e>
                            <m:sub>
                              <m:r>
                                <m:rPr>
                                  <m:sty m:val="p"/>
                                </m:rPr>
                                <a:rPr lang="pt-PT" sz="2000">
                                  <a:latin typeface="Cambria Math" panose="02040503050406030204" pitchFamily="18" charset="0"/>
                                </a:rPr>
                                <m:t>μ</m:t>
                              </m:r>
                            </m:sub>
                          </m:sSub>
                          <m:r>
                            <m:rPr>
                              <m:sty m:val="p"/>
                            </m:rPr>
                            <a:rPr lang="pt-PT" sz="2000">
                              <a:latin typeface="Cambria Math" panose="02040503050406030204" pitchFamily="18" charset="0"/>
                            </a:rPr>
                            <m:t>H</m:t>
                          </m:r>
                        </m:e>
                      </m:d>
                      <m:r>
                        <a:rPr lang="pt-PT" sz="2000">
                          <a:latin typeface="Cambria Math" panose="02040503050406030204" pitchFamily="18" charset="0"/>
                        </a:rPr>
                        <m:t>+</m:t>
                      </m:r>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sSup>
                                <m:sSupPr>
                                  <m:ctrlPr>
                                    <a:rPr lang="pt-PT" sz="2000" i="1">
                                      <a:latin typeface="Cambria Math" panose="02040503050406030204" pitchFamily="18" charset="0"/>
                                    </a:rPr>
                                  </m:ctrlPr>
                                </m:sSupPr>
                                <m:e>
                                  <m:r>
                                    <m:rPr>
                                      <m:sty m:val="p"/>
                                    </m:rPr>
                                    <a:rPr lang="pt-PT" sz="2000">
                                      <a:latin typeface="Cambria Math" panose="02040503050406030204" pitchFamily="18" charset="0"/>
                                    </a:rPr>
                                    <m:t>D</m:t>
                                  </m:r>
                                </m:e>
                                <m:sup>
                                  <m:r>
                                    <m:rPr>
                                      <m:sty m:val="p"/>
                                    </m:rPr>
                                    <a:rPr lang="pt-PT" sz="2000">
                                      <a:latin typeface="Cambria Math" panose="02040503050406030204" pitchFamily="18" charset="0"/>
                                    </a:rPr>
                                    <m:t>μ</m:t>
                                  </m:r>
                                </m:sup>
                              </m:sSup>
                              <m:r>
                                <m:rPr>
                                  <m:sty m:val="p"/>
                                </m:rPr>
                                <a:rPr lang="pt-PT" sz="2000">
                                  <a:latin typeface="Cambria Math" panose="02040503050406030204" pitchFamily="18" charset="0"/>
                                </a:rPr>
                                <m:t>χ</m:t>
                              </m:r>
                            </m:e>
                          </m:d>
                        </m:e>
                        <m:sup>
                          <m:r>
                            <a:rPr lang="pt-PT" sz="2000">
                              <a:latin typeface="Cambria Math" panose="02040503050406030204" pitchFamily="18" charset="0"/>
                            </a:rPr>
                            <m:t>†</m:t>
                          </m:r>
                        </m:sup>
                      </m:sSup>
                      <m:d>
                        <m:dPr>
                          <m:ctrlPr>
                            <a:rPr lang="pt-PT" sz="2000" i="1">
                              <a:latin typeface="Cambria Math" panose="02040503050406030204" pitchFamily="18" charset="0"/>
                            </a:rPr>
                          </m:ctrlPr>
                        </m:dPr>
                        <m:e>
                          <m:sSub>
                            <m:sSubPr>
                              <m:ctrlPr>
                                <a:rPr lang="pt-PT" sz="2000" i="1">
                                  <a:latin typeface="Cambria Math" panose="02040503050406030204" pitchFamily="18" charset="0"/>
                                </a:rPr>
                              </m:ctrlPr>
                            </m:sSubPr>
                            <m:e>
                              <m:r>
                                <m:rPr>
                                  <m:sty m:val="p"/>
                                </m:rPr>
                                <a:rPr lang="pt-PT" sz="2000">
                                  <a:latin typeface="Cambria Math" panose="02040503050406030204" pitchFamily="18" charset="0"/>
                                </a:rPr>
                                <m:t>D</m:t>
                              </m:r>
                            </m:e>
                            <m:sub>
                              <m:r>
                                <m:rPr>
                                  <m:sty m:val="p"/>
                                </m:rPr>
                                <a:rPr lang="pt-PT" sz="2000">
                                  <a:latin typeface="Cambria Math" panose="02040503050406030204" pitchFamily="18" charset="0"/>
                                </a:rPr>
                                <m:t>μ</m:t>
                              </m:r>
                            </m:sub>
                          </m:sSub>
                          <m:r>
                            <m:rPr>
                              <m:sty m:val="p"/>
                            </m:rPr>
                            <a:rPr lang="pt-PT" sz="2000">
                              <a:latin typeface="Cambria Math" panose="02040503050406030204" pitchFamily="18" charset="0"/>
                            </a:rPr>
                            <m:t>χ</m:t>
                          </m:r>
                        </m:e>
                      </m:d>
                      <m:r>
                        <a:rPr lang="pt-PT" sz="2000">
                          <a:latin typeface="Cambria Math" panose="02040503050406030204" pitchFamily="18" charset="0"/>
                        </a:rPr>
                        <m:t>=</m:t>
                      </m:r>
                      <m:f>
                        <m:fPr>
                          <m:ctrlPr>
                            <a:rPr lang="pt-PT" sz="2000" i="1">
                              <a:latin typeface="Cambria Math" panose="02040503050406030204" pitchFamily="18" charset="0"/>
                            </a:rPr>
                          </m:ctrlPr>
                        </m:fPr>
                        <m:num>
                          <m:r>
                            <a:rPr lang="pt-PT" sz="2000">
                              <a:latin typeface="Cambria Math" panose="02040503050406030204" pitchFamily="18" charset="0"/>
                            </a:rPr>
                            <m:t>1</m:t>
                          </m:r>
                        </m:num>
                        <m:den>
                          <m:r>
                            <a:rPr lang="pt-PT" sz="2000">
                              <a:latin typeface="Cambria Math" panose="02040503050406030204" pitchFamily="18" charset="0"/>
                            </a:rPr>
                            <m:t>2</m:t>
                          </m:r>
                        </m:den>
                      </m:f>
                      <m:sSup>
                        <m:sSupPr>
                          <m:ctrlPr>
                            <a:rPr lang="pt-PT" sz="2000" i="1">
                              <a:latin typeface="Cambria Math" panose="02040503050406030204" pitchFamily="18" charset="0"/>
                            </a:rPr>
                          </m:ctrlPr>
                        </m:sSupPr>
                        <m:e>
                          <m:r>
                            <a:rPr lang="pt-PT" sz="2000">
                              <a:latin typeface="Cambria Math" panose="02040503050406030204" pitchFamily="18" charset="0"/>
                            </a:rPr>
                            <m:t>𝜕</m:t>
                          </m:r>
                        </m:e>
                        <m:sup>
                          <m:r>
                            <m:rPr>
                              <m:sty m:val="p"/>
                            </m:rPr>
                            <a:rPr lang="pt-PT" sz="2000">
                              <a:latin typeface="Cambria Math" panose="02040503050406030204" pitchFamily="18" charset="0"/>
                            </a:rPr>
                            <m:t>μ</m:t>
                          </m:r>
                        </m:sup>
                      </m:sSup>
                      <m:r>
                        <m:rPr>
                          <m:sty m:val="p"/>
                        </m:rPr>
                        <a:rPr lang="pt-PT" sz="2000">
                          <a:latin typeface="Cambria Math" panose="02040503050406030204" pitchFamily="18" charset="0"/>
                        </a:rPr>
                        <m:t>h</m:t>
                      </m:r>
                      <m:sSub>
                        <m:sSubPr>
                          <m:ctrlPr>
                            <a:rPr lang="pt-PT" sz="2000" i="1">
                              <a:latin typeface="Cambria Math" panose="02040503050406030204" pitchFamily="18" charset="0"/>
                            </a:rPr>
                          </m:ctrlPr>
                        </m:sSubPr>
                        <m:e>
                          <m:r>
                            <a:rPr lang="pt-PT" sz="2000">
                              <a:latin typeface="Cambria Math" panose="02040503050406030204" pitchFamily="18" charset="0"/>
                            </a:rPr>
                            <m:t>𝜕</m:t>
                          </m:r>
                        </m:e>
                        <m:sub>
                          <m:r>
                            <m:rPr>
                              <m:sty m:val="p"/>
                            </m:rPr>
                            <a:rPr lang="pt-PT" sz="2000">
                              <a:latin typeface="Cambria Math" panose="02040503050406030204" pitchFamily="18" charset="0"/>
                            </a:rPr>
                            <m:t>μ</m:t>
                          </m:r>
                        </m:sub>
                      </m:sSub>
                      <m:r>
                        <m:rPr>
                          <m:sty m:val="p"/>
                        </m:rPr>
                        <a:rPr lang="pt-PT" sz="2000">
                          <a:latin typeface="Cambria Math" panose="02040503050406030204" pitchFamily="18" charset="0"/>
                        </a:rPr>
                        <m:t>h</m:t>
                      </m:r>
                      <m:r>
                        <a:rPr lang="pt-PT" sz="2000">
                          <a:latin typeface="Cambria Math" panose="02040503050406030204" pitchFamily="18" charset="0"/>
                        </a:rPr>
                        <m:t>+</m:t>
                      </m:r>
                      <m:f>
                        <m:fPr>
                          <m:ctrlPr>
                            <a:rPr lang="pt-PT" sz="2000" i="1">
                              <a:latin typeface="Cambria Math" panose="02040503050406030204" pitchFamily="18" charset="0"/>
                            </a:rPr>
                          </m:ctrlPr>
                        </m:fPr>
                        <m:num>
                          <m:r>
                            <a:rPr lang="pt-PT" sz="2000">
                              <a:latin typeface="Cambria Math" panose="02040503050406030204" pitchFamily="18" charset="0"/>
                            </a:rPr>
                            <m:t>1</m:t>
                          </m:r>
                        </m:num>
                        <m:den>
                          <m:r>
                            <a:rPr lang="pt-PT" sz="2000">
                              <a:latin typeface="Cambria Math" panose="02040503050406030204" pitchFamily="18" charset="0"/>
                            </a:rPr>
                            <m:t>2</m:t>
                          </m:r>
                        </m:den>
                      </m:f>
                      <m:sSup>
                        <m:sSupPr>
                          <m:ctrlPr>
                            <a:rPr lang="pt-PT" sz="2000" i="1">
                              <a:latin typeface="Cambria Math" panose="02040503050406030204" pitchFamily="18" charset="0"/>
                            </a:rPr>
                          </m:ctrlPr>
                        </m:sSupPr>
                        <m:e>
                          <m:r>
                            <a:rPr lang="pt-PT" sz="2000">
                              <a:latin typeface="Cambria Math" panose="02040503050406030204" pitchFamily="18" charset="0"/>
                            </a:rPr>
                            <m:t>𝜕</m:t>
                          </m:r>
                        </m:e>
                        <m:sup>
                          <m:r>
                            <m:rPr>
                              <m:sty m:val="p"/>
                            </m:rPr>
                            <a:rPr lang="pt-PT" sz="2000">
                              <a:latin typeface="Cambria Math" panose="02040503050406030204" pitchFamily="18" charset="0"/>
                            </a:rPr>
                            <m:t>μ</m:t>
                          </m:r>
                        </m:sup>
                      </m:sSup>
                      <m:sSup>
                        <m:sSupPr>
                          <m:ctrlPr>
                            <a:rPr lang="pt-PT" sz="2000" i="1">
                              <a:latin typeface="Cambria Math" panose="02040503050406030204" pitchFamily="18" charset="0"/>
                            </a:rPr>
                          </m:ctrlPr>
                        </m:sSupPr>
                        <m:e>
                          <m:r>
                            <m:rPr>
                              <m:sty m:val="p"/>
                            </m:rPr>
                            <a:rPr lang="pt-PT" sz="2000">
                              <a:latin typeface="Cambria Math" panose="02040503050406030204" pitchFamily="18" charset="0"/>
                            </a:rPr>
                            <m:t>h</m:t>
                          </m:r>
                        </m:e>
                        <m:sup>
                          <m:r>
                            <a:rPr lang="pt-PT" sz="2000" i="1">
                              <a:latin typeface="Cambria Math" panose="02040503050406030204" pitchFamily="18" charset="0"/>
                            </a:rPr>
                            <m:t>′</m:t>
                          </m:r>
                        </m:sup>
                      </m:sSup>
                      <m:sSub>
                        <m:sSubPr>
                          <m:ctrlPr>
                            <a:rPr lang="pt-PT" sz="2000" i="1">
                              <a:latin typeface="Cambria Math" panose="02040503050406030204" pitchFamily="18" charset="0"/>
                            </a:rPr>
                          </m:ctrlPr>
                        </m:sSubPr>
                        <m:e>
                          <m:r>
                            <a:rPr lang="pt-PT" sz="2000">
                              <a:latin typeface="Cambria Math" panose="02040503050406030204" pitchFamily="18" charset="0"/>
                            </a:rPr>
                            <m:t>𝜕</m:t>
                          </m:r>
                        </m:e>
                        <m:sub>
                          <m:r>
                            <m:rPr>
                              <m:sty m:val="p"/>
                            </m:rPr>
                            <a:rPr lang="pt-PT" sz="2000">
                              <a:latin typeface="Cambria Math" panose="02040503050406030204" pitchFamily="18" charset="0"/>
                            </a:rPr>
                            <m:t>μ</m:t>
                          </m:r>
                        </m:sub>
                      </m:sSub>
                      <m:sSup>
                        <m:sSupPr>
                          <m:ctrlPr>
                            <a:rPr lang="pt-PT" sz="2000" i="1">
                              <a:latin typeface="Cambria Math" panose="02040503050406030204" pitchFamily="18" charset="0"/>
                            </a:rPr>
                          </m:ctrlPr>
                        </m:sSupPr>
                        <m:e>
                          <m:r>
                            <m:rPr>
                              <m:sty m:val="p"/>
                            </m:rPr>
                            <a:rPr lang="pt-PT" sz="2000">
                              <a:latin typeface="Cambria Math" panose="02040503050406030204" pitchFamily="18" charset="0"/>
                            </a:rPr>
                            <m:t>h</m:t>
                          </m:r>
                        </m:e>
                        <m:sup>
                          <m:r>
                            <a:rPr lang="pt-PT" sz="2000" i="1">
                              <a:latin typeface="Cambria Math" panose="02040503050406030204" pitchFamily="18" charset="0"/>
                            </a:rPr>
                            <m:t>′</m:t>
                          </m:r>
                        </m:sup>
                      </m:sSup>
                      <m:r>
                        <a:rPr lang="pt-PT" sz="2000" i="1">
                          <a:latin typeface="Cambria Math" panose="02040503050406030204" pitchFamily="18" charset="0"/>
                        </a:rPr>
                        <m:t>+</m:t>
                      </m:r>
                    </m:oMath>
                  </m:oMathPara>
                </a14:m>
                <a:endParaRPr lang="pt-PT" sz="2000" i="1" dirty="0"/>
              </a:p>
              <a:p>
                <a:pPr/>
                <a14:m>
                  <m:oMathPara xmlns:m="http://schemas.openxmlformats.org/officeDocument/2006/math">
                    <m:oMathParaPr>
                      <m:jc m:val="centerGroup"/>
                    </m:oMathParaPr>
                    <m:oMath xmlns:m="http://schemas.openxmlformats.org/officeDocument/2006/math">
                      <m:f>
                        <m:fPr>
                          <m:ctrlPr>
                            <a:rPr lang="pt-PT" sz="2000" i="1">
                              <a:latin typeface="Cambria Math" panose="02040503050406030204" pitchFamily="18" charset="0"/>
                            </a:rPr>
                          </m:ctrlPr>
                        </m:fPr>
                        <m:num>
                          <m:r>
                            <a:rPr lang="pt-PT" sz="2000">
                              <a:latin typeface="Cambria Math" panose="02040503050406030204" pitchFamily="18" charset="0"/>
                            </a:rPr>
                            <m:t>1</m:t>
                          </m:r>
                        </m:num>
                        <m:den>
                          <m:r>
                            <a:rPr lang="pt-PT" sz="2000">
                              <a:latin typeface="Cambria Math" panose="02040503050406030204" pitchFamily="18" charset="0"/>
                            </a:rPr>
                            <m:t>8</m:t>
                          </m:r>
                        </m:den>
                      </m:f>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r>
                                <m:rPr>
                                  <m:sty m:val="p"/>
                                </m:rPr>
                                <a:rPr lang="pt-PT" sz="2000">
                                  <a:latin typeface="Cambria Math" panose="02040503050406030204" pitchFamily="18" charset="0"/>
                                </a:rPr>
                                <m:t>h</m:t>
                              </m:r>
                              <m:r>
                                <a:rPr lang="pt-PT" sz="2000">
                                  <a:latin typeface="Cambria Math" panose="02040503050406030204" pitchFamily="18" charset="0"/>
                                </a:rPr>
                                <m:t>+</m:t>
                              </m:r>
                              <m:r>
                                <m:rPr>
                                  <m:sty m:val="p"/>
                                </m:rPr>
                                <a:rPr lang="pt-PT" sz="2000">
                                  <a:latin typeface="Cambria Math" panose="02040503050406030204" pitchFamily="18" charset="0"/>
                                </a:rPr>
                                <m:t>v</m:t>
                              </m:r>
                            </m:e>
                          </m:d>
                        </m:e>
                        <m:sup>
                          <m:r>
                            <a:rPr lang="pt-PT" sz="2000">
                              <a:latin typeface="Cambria Math" panose="02040503050406030204" pitchFamily="18" charset="0"/>
                            </a:rPr>
                            <m:t>2</m:t>
                          </m:r>
                        </m:sup>
                      </m:sSup>
                      <m:d>
                        <m:dPr>
                          <m:begChr m:val="["/>
                          <m:endChr m:val="]"/>
                          <m:ctrlPr>
                            <a:rPr lang="pt-PT" sz="2000" i="1">
                              <a:latin typeface="Cambria Math" panose="02040503050406030204" pitchFamily="18" charset="0"/>
                            </a:rPr>
                          </m:ctrlPr>
                        </m:dPr>
                        <m:e>
                          <m:sSup>
                            <m:sSupPr>
                              <m:ctrlPr>
                                <a:rPr lang="pt-PT" sz="2000" i="1">
                                  <a:latin typeface="Cambria Math" panose="02040503050406030204" pitchFamily="18" charset="0"/>
                                </a:rPr>
                              </m:ctrlPr>
                            </m:sSupPr>
                            <m:e>
                              <m:r>
                                <m:rPr>
                                  <m:sty m:val="p"/>
                                </m:rPr>
                                <a:rPr lang="pt-PT" sz="2000">
                                  <a:latin typeface="Cambria Math" panose="02040503050406030204" pitchFamily="18" charset="0"/>
                                </a:rPr>
                                <m:t>g</m:t>
                              </m:r>
                            </m:e>
                            <m:sup>
                              <m:r>
                                <a:rPr lang="pt-PT" sz="2000">
                                  <a:latin typeface="Cambria Math" panose="02040503050406030204" pitchFamily="18" charset="0"/>
                                </a:rPr>
                                <m:t>2</m:t>
                              </m:r>
                            </m:sup>
                          </m:sSup>
                          <m:sSup>
                            <m:sSupPr>
                              <m:ctrlPr>
                                <a:rPr lang="pt-PT" sz="2000" i="1">
                                  <a:latin typeface="Cambria Math" panose="02040503050406030204" pitchFamily="18" charset="0"/>
                                </a:rPr>
                              </m:ctrlPr>
                            </m:sSupPr>
                            <m:e>
                              <m:d>
                                <m:dPr>
                                  <m:begChr m:val="["/>
                                  <m:endChr m:val="]"/>
                                  <m:ctrlPr>
                                    <a:rPr lang="pt-PT" sz="2000" i="1">
                                      <a:latin typeface="Cambria Math" panose="02040503050406030204" pitchFamily="18" charset="0"/>
                                    </a:rPr>
                                  </m:ctrlPr>
                                </m:dPr>
                                <m:e>
                                  <m:sSubSup>
                                    <m:sSubSupPr>
                                      <m:ctrlPr>
                                        <a:rPr lang="pt-PT" sz="2000" i="1">
                                          <a:latin typeface="Cambria Math" panose="02040503050406030204" pitchFamily="18" charset="0"/>
                                        </a:rPr>
                                      </m:ctrlPr>
                                    </m:sSubSupPr>
                                    <m:e>
                                      <m:r>
                                        <m:rPr>
                                          <m:sty m:val="p"/>
                                        </m:rPr>
                                        <a:rPr lang="pt-PT" sz="2000">
                                          <a:latin typeface="Cambria Math" panose="02040503050406030204" pitchFamily="18" charset="0"/>
                                        </a:rPr>
                                        <m:t>W</m:t>
                                      </m:r>
                                    </m:e>
                                    <m:sub>
                                      <m:r>
                                        <a:rPr lang="pt-PT" sz="2000">
                                          <a:latin typeface="Cambria Math" panose="02040503050406030204" pitchFamily="18" charset="0"/>
                                        </a:rPr>
                                        <m:t>1</m:t>
                                      </m:r>
                                    </m:sub>
                                    <m:sup>
                                      <m:r>
                                        <m:rPr>
                                          <m:sty m:val="p"/>
                                        </m:rPr>
                                        <a:rPr lang="pt-PT" sz="2000">
                                          <a:latin typeface="Cambria Math" panose="02040503050406030204" pitchFamily="18" charset="0"/>
                                        </a:rPr>
                                        <m:t>μ</m:t>
                                      </m:r>
                                    </m:sup>
                                  </m:sSubSup>
                                  <m:r>
                                    <a:rPr lang="pt-PT" sz="2000" i="1">
                                      <a:latin typeface="Cambria Math" panose="02040503050406030204" pitchFamily="18" charset="0"/>
                                    </a:rPr>
                                    <m:t>−</m:t>
                                  </m:r>
                                  <m:r>
                                    <m:rPr>
                                      <m:sty m:val="p"/>
                                    </m:rPr>
                                    <a:rPr lang="pt-PT" sz="2000">
                                      <a:latin typeface="Cambria Math" panose="02040503050406030204" pitchFamily="18" charset="0"/>
                                    </a:rPr>
                                    <m:t>i</m:t>
                                  </m:r>
                                  <m:sSubSup>
                                    <m:sSubSupPr>
                                      <m:ctrlPr>
                                        <a:rPr lang="pt-PT" sz="2000" i="1">
                                          <a:latin typeface="Cambria Math" panose="02040503050406030204" pitchFamily="18" charset="0"/>
                                        </a:rPr>
                                      </m:ctrlPr>
                                    </m:sSubSupPr>
                                    <m:e>
                                      <m:r>
                                        <m:rPr>
                                          <m:sty m:val="p"/>
                                        </m:rPr>
                                        <a:rPr lang="pt-PT" sz="2000">
                                          <a:latin typeface="Cambria Math" panose="02040503050406030204" pitchFamily="18" charset="0"/>
                                        </a:rPr>
                                        <m:t>W</m:t>
                                      </m:r>
                                    </m:e>
                                    <m:sub>
                                      <m:r>
                                        <a:rPr lang="pt-PT" sz="2000">
                                          <a:latin typeface="Cambria Math" panose="02040503050406030204" pitchFamily="18" charset="0"/>
                                        </a:rPr>
                                        <m:t>2</m:t>
                                      </m:r>
                                    </m:sub>
                                    <m:sup>
                                      <m:r>
                                        <m:rPr>
                                          <m:sty m:val="p"/>
                                        </m:rPr>
                                        <a:rPr lang="pt-PT" sz="2000">
                                          <a:latin typeface="Cambria Math" panose="02040503050406030204" pitchFamily="18" charset="0"/>
                                        </a:rPr>
                                        <m:t>μ</m:t>
                                      </m:r>
                                    </m:sup>
                                  </m:sSubSup>
                                </m:e>
                              </m:d>
                            </m:e>
                            <m:sup>
                              <m:r>
                                <a:rPr lang="pt-PT" sz="2000">
                                  <a:latin typeface="Cambria Math" panose="02040503050406030204" pitchFamily="18" charset="0"/>
                                </a:rPr>
                                <m:t>2</m:t>
                              </m:r>
                            </m:sup>
                          </m:sSup>
                          <m:r>
                            <a:rPr lang="pt-PT" sz="2000">
                              <a:latin typeface="Cambria Math" panose="02040503050406030204" pitchFamily="18" charset="0"/>
                            </a:rPr>
                            <m:t>+</m:t>
                          </m:r>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r>
                                    <m:rPr>
                                      <m:sty m:val="p"/>
                                    </m:rPr>
                                    <a:rPr lang="pt-PT" sz="2000">
                                      <a:latin typeface="Cambria Math" panose="02040503050406030204" pitchFamily="18" charset="0"/>
                                    </a:rPr>
                                    <m:t>g</m:t>
                                  </m:r>
                                  <m:sSubSup>
                                    <m:sSubSupPr>
                                      <m:ctrlPr>
                                        <a:rPr lang="pt-PT" sz="2000" i="1">
                                          <a:latin typeface="Cambria Math" panose="02040503050406030204" pitchFamily="18" charset="0"/>
                                        </a:rPr>
                                      </m:ctrlPr>
                                    </m:sSubSupPr>
                                    <m:e>
                                      <m:r>
                                        <m:rPr>
                                          <m:sty m:val="p"/>
                                        </m:rPr>
                                        <a:rPr lang="pt-PT" sz="2000">
                                          <a:latin typeface="Cambria Math" panose="02040503050406030204" pitchFamily="18" charset="0"/>
                                        </a:rPr>
                                        <m:t>W</m:t>
                                      </m:r>
                                    </m:e>
                                    <m:sub>
                                      <m:r>
                                        <a:rPr lang="pt-PT" sz="2000">
                                          <a:latin typeface="Cambria Math" panose="02040503050406030204" pitchFamily="18" charset="0"/>
                                        </a:rPr>
                                        <m:t>3</m:t>
                                      </m:r>
                                    </m:sub>
                                    <m:sup>
                                      <m:r>
                                        <m:rPr>
                                          <m:sty m:val="p"/>
                                        </m:rPr>
                                        <a:rPr lang="pt-PT" sz="2000">
                                          <a:latin typeface="Cambria Math" panose="02040503050406030204" pitchFamily="18" charset="0"/>
                                        </a:rPr>
                                        <m:t>μ</m:t>
                                      </m:r>
                                    </m:sup>
                                  </m:sSubSup>
                                  <m:r>
                                    <a:rPr lang="pt-PT" sz="2000" i="1">
                                      <a:latin typeface="Cambria Math" panose="02040503050406030204" pitchFamily="18" charset="0"/>
                                    </a:rPr>
                                    <m:t>−</m:t>
                                  </m:r>
                                  <m:sSub>
                                    <m:sSubPr>
                                      <m:ctrlPr>
                                        <a:rPr lang="pt-PT" sz="2000" i="1">
                                          <a:latin typeface="Cambria Math" panose="02040503050406030204" pitchFamily="18" charset="0"/>
                                        </a:rPr>
                                      </m:ctrlPr>
                                    </m:sSubPr>
                                    <m:e>
                                      <m:r>
                                        <m:rPr>
                                          <m:sty m:val="p"/>
                                        </m:rPr>
                                        <a:rPr lang="pt-PT" sz="2000">
                                          <a:latin typeface="Cambria Math" panose="02040503050406030204" pitchFamily="18" charset="0"/>
                                        </a:rPr>
                                        <m:t>g</m:t>
                                      </m:r>
                                    </m:e>
                                    <m:sub>
                                      <m:r>
                                        <a:rPr lang="pt-PT" sz="2000">
                                          <a:latin typeface="Cambria Math" panose="02040503050406030204" pitchFamily="18" charset="0"/>
                                        </a:rPr>
                                        <m:t>1</m:t>
                                      </m:r>
                                    </m:sub>
                                  </m:sSub>
                                  <m:sSup>
                                    <m:sSupPr>
                                      <m:ctrlPr>
                                        <a:rPr lang="pt-PT" sz="2000" i="1">
                                          <a:latin typeface="Cambria Math" panose="02040503050406030204" pitchFamily="18" charset="0"/>
                                        </a:rPr>
                                      </m:ctrlPr>
                                    </m:sSupPr>
                                    <m:e>
                                      <m:r>
                                        <m:rPr>
                                          <m:sty m:val="p"/>
                                        </m:rPr>
                                        <a:rPr lang="pt-PT" sz="2000">
                                          <a:latin typeface="Cambria Math" panose="02040503050406030204" pitchFamily="18" charset="0"/>
                                        </a:rPr>
                                        <m:t>B</m:t>
                                      </m:r>
                                    </m:e>
                                    <m:sup>
                                      <m:r>
                                        <m:rPr>
                                          <m:sty m:val="p"/>
                                        </m:rPr>
                                        <a:rPr lang="pt-PT" sz="2000">
                                          <a:latin typeface="Cambria Math" panose="02040503050406030204" pitchFamily="18" charset="0"/>
                                        </a:rPr>
                                        <m:t>μ</m:t>
                                      </m:r>
                                    </m:sup>
                                  </m:sSup>
                                  <m:r>
                                    <a:rPr lang="pt-PT" sz="2000" i="1">
                                      <a:latin typeface="Cambria Math" panose="02040503050406030204" pitchFamily="18" charset="0"/>
                                    </a:rPr>
                                    <m:t>−</m:t>
                                  </m:r>
                                  <m:acc>
                                    <m:accPr>
                                      <m:chr m:val="̃"/>
                                      <m:ctrlPr>
                                        <a:rPr lang="pt-PT" sz="2000" i="1">
                                          <a:latin typeface="Cambria Math" panose="02040503050406030204" pitchFamily="18" charset="0"/>
                                        </a:rPr>
                                      </m:ctrlPr>
                                    </m:accPr>
                                    <m:e>
                                      <m:r>
                                        <m:rPr>
                                          <m:sty m:val="p"/>
                                        </m:rPr>
                                        <a:rPr lang="pt-PT" sz="2000">
                                          <a:latin typeface="Cambria Math" panose="02040503050406030204" pitchFamily="18" charset="0"/>
                                        </a:rPr>
                                        <m:t>g</m:t>
                                      </m:r>
                                    </m:e>
                                  </m:acc>
                                  <m:sSup>
                                    <m:sSupPr>
                                      <m:ctrlPr>
                                        <a:rPr lang="pt-PT" sz="2000" i="1">
                                          <a:latin typeface="Cambria Math" panose="02040503050406030204" pitchFamily="18" charset="0"/>
                                        </a:rPr>
                                      </m:ctrlPr>
                                    </m:sSupPr>
                                    <m:e>
                                      <m:r>
                                        <m:rPr>
                                          <m:sty m:val="p"/>
                                        </m:rPr>
                                        <a:rPr lang="pt-PT" sz="2000">
                                          <a:latin typeface="Cambria Math" panose="02040503050406030204" pitchFamily="18" charset="0"/>
                                        </a:rPr>
                                        <m:t>B</m:t>
                                      </m:r>
                                    </m:e>
                                    <m:sup>
                                      <m:r>
                                        <a:rPr lang="pt-PT" sz="2000" i="1">
                                          <a:latin typeface="Cambria Math" panose="02040503050406030204" pitchFamily="18" charset="0"/>
                                        </a:rPr>
                                        <m:t>′</m:t>
                                      </m:r>
                                      <m:r>
                                        <a:rPr lang="pt-PT" sz="2000">
                                          <a:latin typeface="Cambria Math" panose="02040503050406030204" pitchFamily="18" charset="0"/>
                                        </a:rPr>
                                        <m:t>,</m:t>
                                      </m:r>
                                      <m:r>
                                        <m:rPr>
                                          <m:sty m:val="p"/>
                                        </m:rPr>
                                        <a:rPr lang="pt-PT" sz="2000">
                                          <a:latin typeface="Cambria Math" panose="02040503050406030204" pitchFamily="18" charset="0"/>
                                        </a:rPr>
                                        <m:t>μ</m:t>
                                      </m:r>
                                    </m:sup>
                                  </m:sSup>
                                </m:e>
                              </m:d>
                            </m:e>
                            <m:sup>
                              <m:r>
                                <a:rPr lang="pt-PT" sz="2000">
                                  <a:latin typeface="Cambria Math" panose="02040503050406030204" pitchFamily="18" charset="0"/>
                                </a:rPr>
                                <m:t>2</m:t>
                              </m:r>
                            </m:sup>
                          </m:sSup>
                        </m:e>
                      </m:d>
                      <m:r>
                        <a:rPr lang="pt-PT" sz="2000">
                          <a:latin typeface="Cambria Math" panose="02040503050406030204" pitchFamily="18" charset="0"/>
                        </a:rPr>
                        <m:t>+</m:t>
                      </m:r>
                      <m:f>
                        <m:fPr>
                          <m:ctrlPr>
                            <a:rPr lang="pt-PT" sz="2000" i="1">
                              <a:latin typeface="Cambria Math" panose="02040503050406030204" pitchFamily="18" charset="0"/>
                            </a:rPr>
                          </m:ctrlPr>
                        </m:fPr>
                        <m:num>
                          <m:r>
                            <a:rPr lang="pt-PT" sz="2000">
                              <a:latin typeface="Cambria Math" panose="02040503050406030204" pitchFamily="18" charset="0"/>
                            </a:rPr>
                            <m:t>1</m:t>
                          </m:r>
                        </m:num>
                        <m:den>
                          <m:r>
                            <a:rPr lang="pt-PT" sz="2000">
                              <a:latin typeface="Cambria Math" panose="02040503050406030204" pitchFamily="18" charset="0"/>
                            </a:rPr>
                            <m:t>2</m:t>
                          </m:r>
                        </m:den>
                      </m:f>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sSup>
                                <m:sSupPr>
                                  <m:ctrlPr>
                                    <a:rPr lang="pt-PT" sz="2000" i="1">
                                      <a:latin typeface="Cambria Math" panose="02040503050406030204" pitchFamily="18" charset="0"/>
                                    </a:rPr>
                                  </m:ctrlPr>
                                </m:sSupPr>
                                <m:e>
                                  <m:r>
                                    <m:rPr>
                                      <m:sty m:val="p"/>
                                    </m:rPr>
                                    <a:rPr lang="pt-PT" sz="2000">
                                      <a:latin typeface="Cambria Math" panose="02040503050406030204" pitchFamily="18" charset="0"/>
                                    </a:rPr>
                                    <m:t>h</m:t>
                                  </m:r>
                                </m:e>
                                <m:sup>
                                  <m:r>
                                    <a:rPr lang="pt-PT" sz="2000" i="1">
                                      <a:latin typeface="Cambria Math" panose="02040503050406030204" pitchFamily="18" charset="0"/>
                                    </a:rPr>
                                    <m:t>′</m:t>
                                  </m:r>
                                </m:sup>
                              </m:sSup>
                              <m:r>
                                <a:rPr lang="pt-PT" sz="2000">
                                  <a:latin typeface="Cambria Math" panose="02040503050406030204" pitchFamily="18" charset="0"/>
                                </a:rPr>
                                <m:t>+</m:t>
                              </m:r>
                              <m:r>
                                <m:rPr>
                                  <m:sty m:val="p"/>
                                </m:rPr>
                                <a:rPr lang="pt-PT" sz="2000">
                                  <a:latin typeface="Cambria Math" panose="02040503050406030204" pitchFamily="18" charset="0"/>
                                </a:rPr>
                                <m:t>x</m:t>
                              </m:r>
                            </m:e>
                          </m:d>
                        </m:e>
                        <m:sup>
                          <m:r>
                            <a:rPr lang="pt-PT" sz="2000">
                              <a:latin typeface="Cambria Math" panose="02040503050406030204" pitchFamily="18" charset="0"/>
                            </a:rPr>
                            <m:t>2</m:t>
                          </m:r>
                        </m:sup>
                      </m:sSup>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sSubSup>
                                <m:sSubSupPr>
                                  <m:ctrlPr>
                                    <a:rPr lang="pt-PT" sz="2000" i="1">
                                      <a:latin typeface="Cambria Math" panose="02040503050406030204" pitchFamily="18" charset="0"/>
                                    </a:rPr>
                                  </m:ctrlPr>
                                </m:sSubSupPr>
                                <m:e>
                                  <m:r>
                                    <m:rPr>
                                      <m:sty m:val="p"/>
                                    </m:rPr>
                                    <a:rPr lang="pt-PT" sz="2000">
                                      <a:latin typeface="Cambria Math" panose="02040503050406030204" pitchFamily="18" charset="0"/>
                                    </a:rPr>
                                    <m:t>g</m:t>
                                  </m:r>
                                </m:e>
                                <m:sub>
                                  <m:r>
                                    <a:rPr lang="pt-PT" sz="2000">
                                      <a:latin typeface="Cambria Math" panose="02040503050406030204" pitchFamily="18" charset="0"/>
                                    </a:rPr>
                                    <m:t>1</m:t>
                                  </m:r>
                                </m:sub>
                                <m:sup>
                                  <m:r>
                                    <a:rPr lang="pt-PT" sz="2000" i="1">
                                      <a:latin typeface="Cambria Math" panose="02040503050406030204" pitchFamily="18" charset="0"/>
                                    </a:rPr>
                                    <m:t>′</m:t>
                                  </m:r>
                                </m:sup>
                              </m:sSubSup>
                              <m:r>
                                <a:rPr lang="pt-PT" sz="2000">
                                  <a:latin typeface="Cambria Math" panose="02040503050406030204" pitchFamily="18" charset="0"/>
                                </a:rPr>
                                <m:t>2</m:t>
                              </m:r>
                              <m:sSup>
                                <m:sSupPr>
                                  <m:ctrlPr>
                                    <a:rPr lang="pt-PT" sz="2000" i="1">
                                      <a:latin typeface="Cambria Math" panose="02040503050406030204" pitchFamily="18" charset="0"/>
                                    </a:rPr>
                                  </m:ctrlPr>
                                </m:sSupPr>
                                <m:e>
                                  <m:r>
                                    <m:rPr>
                                      <m:sty m:val="p"/>
                                    </m:rPr>
                                    <a:rPr lang="pt-PT" sz="2000">
                                      <a:latin typeface="Cambria Math" panose="02040503050406030204" pitchFamily="18" charset="0"/>
                                    </a:rPr>
                                    <m:t>B</m:t>
                                  </m:r>
                                </m:e>
                                <m:sup>
                                  <m:r>
                                    <a:rPr lang="pt-PT" sz="2000" i="1">
                                      <a:latin typeface="Cambria Math" panose="02040503050406030204" pitchFamily="18" charset="0"/>
                                    </a:rPr>
                                    <m:t>′</m:t>
                                  </m:r>
                                  <m:r>
                                    <a:rPr lang="pt-PT" sz="2000">
                                      <a:latin typeface="Cambria Math" panose="02040503050406030204" pitchFamily="18" charset="0"/>
                                    </a:rPr>
                                    <m:t>,</m:t>
                                  </m:r>
                                  <m:r>
                                    <m:rPr>
                                      <m:sty m:val="p"/>
                                    </m:rPr>
                                    <a:rPr lang="pt-PT" sz="2000">
                                      <a:latin typeface="Cambria Math" panose="02040503050406030204" pitchFamily="18" charset="0"/>
                                    </a:rPr>
                                    <m:t>μ</m:t>
                                  </m:r>
                                </m:sup>
                              </m:sSup>
                            </m:e>
                          </m:d>
                        </m:e>
                        <m:sup>
                          <m:r>
                            <a:rPr lang="pt-PT" sz="2000">
                              <a:latin typeface="Cambria Math" panose="02040503050406030204" pitchFamily="18" charset="0"/>
                            </a:rPr>
                            <m:t>2</m:t>
                          </m:r>
                        </m:sup>
                      </m:sSup>
                      <m:r>
                        <a:rPr lang="pt-PT" sz="2000" i="1">
                          <a:latin typeface="Cambria Math" panose="02040503050406030204" pitchFamily="18" charset="0"/>
                        </a:rPr>
                        <m:t>,</m:t>
                      </m:r>
                    </m:oMath>
                  </m:oMathPara>
                </a14:m>
                <a:endParaRPr lang="pt-PT" sz="2000" dirty="0"/>
              </a:p>
            </p:txBody>
          </p:sp>
        </mc:Choice>
        <mc:Fallback xmlns="">
          <p:sp>
            <p:nvSpPr>
              <p:cNvPr id="3" name="Retângulo 2">
                <a:extLst>
                  <a:ext uri="{FF2B5EF4-FFF2-40B4-BE49-F238E27FC236}">
                    <a16:creationId xmlns:a16="http://schemas.microsoft.com/office/drawing/2014/main" id="{8A63984E-7755-40E1-A4D1-0EAE18299210}"/>
                  </a:ext>
                </a:extLst>
              </p:cNvPr>
              <p:cNvSpPr>
                <a:spLocks noRot="1" noChangeAspect="1" noMove="1" noResize="1" noEditPoints="1" noAdjustHandles="1" noChangeArrowheads="1" noChangeShapeType="1" noTextEdit="1"/>
              </p:cNvSpPr>
              <p:nvPr/>
            </p:nvSpPr>
            <p:spPr>
              <a:xfrm>
                <a:off x="0" y="1703239"/>
                <a:ext cx="9144000" cy="1246752"/>
              </a:xfrm>
              <a:prstGeom prst="rect">
                <a:avLst/>
              </a:prstGeom>
              <a:blipFill>
                <a:blip r:embed="rId2"/>
                <a:stretch>
                  <a:fillRect/>
                </a:stretch>
              </a:blipFill>
            </p:spPr>
            <p:txBody>
              <a:bodyPr/>
              <a:lstStyle/>
              <a:p>
                <a:r>
                  <a:rPr lang="pt-PT">
                    <a:noFill/>
                  </a:rPr>
                  <a:t> </a:t>
                </a:r>
              </a:p>
            </p:txBody>
          </p:sp>
        </mc:Fallback>
      </mc:AlternateContent>
    </p:spTree>
    <p:extLst>
      <p:ext uri="{BB962C8B-B14F-4D97-AF65-F5344CB8AC3E}">
        <p14:creationId xmlns:p14="http://schemas.microsoft.com/office/powerpoint/2010/main" val="3498386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C7454-4612-4BE7-A029-6F9102157469}"/>
              </a:ext>
            </a:extLst>
          </p:cNvPr>
          <p:cNvSpPr>
            <a:spLocks noGrp="1"/>
          </p:cNvSpPr>
          <p:nvPr>
            <p:ph type="title"/>
          </p:nvPr>
        </p:nvSpPr>
        <p:spPr/>
        <p:txBody>
          <a:bodyPr>
            <a:normAutofit/>
          </a:bodyPr>
          <a:lstStyle/>
          <a:p>
            <a:r>
              <a:rPr lang="pt-PT" dirty="0"/>
              <a:t>4.2 - O sector de </a:t>
            </a:r>
            <a:r>
              <a:rPr lang="pt-PT" dirty="0" err="1"/>
              <a:t>Gauge</a:t>
            </a:r>
            <a:r>
              <a:rPr lang="pt-PT" dirty="0"/>
              <a:t> do modelo B-L-SM </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3F667C71-F8EA-4294-BAFD-D6C927864F25}"/>
                  </a:ext>
                </a:extLst>
              </p:cNvPr>
              <p:cNvSpPr>
                <a:spLocks noGrp="1"/>
              </p:cNvSpPr>
              <p:nvPr>
                <p:ph idx="1"/>
              </p:nvPr>
            </p:nvSpPr>
            <p:spPr/>
            <p:txBody>
              <a:bodyPr>
                <a:normAutofit/>
              </a:bodyPr>
              <a:lstStyle/>
              <a:p>
                <a:pPr marL="0" indent="0">
                  <a:buNone/>
                </a:pPr>
                <a:r>
                  <a:rPr lang="pt-PT" sz="2400" dirty="0">
                    <a:solidFill>
                      <a:schemeClr val="tx1"/>
                    </a:solidFill>
                  </a:rPr>
                  <a:t>Expandindo o sector de </a:t>
                </a:r>
                <a:r>
                  <a:rPr lang="pt-PT" sz="2400" dirty="0" err="1">
                    <a:solidFill>
                      <a:schemeClr val="tx1"/>
                    </a:solidFill>
                  </a:rPr>
                  <a:t>Gauge</a:t>
                </a:r>
                <a:r>
                  <a:rPr lang="pt-PT" sz="2400" dirty="0">
                    <a:solidFill>
                      <a:schemeClr val="tx1"/>
                    </a:solidFill>
                  </a:rPr>
                  <a:t> obtemos, </a:t>
                </a:r>
              </a:p>
              <a:p>
                <a:pPr marL="0" indent="0">
                  <a:buNone/>
                </a:pPr>
                <a:endParaRPr lang="pt-PT" sz="1500" dirty="0">
                  <a:solidFill>
                    <a:schemeClr val="tx1"/>
                  </a:solidFill>
                </a:endParaRPr>
              </a:p>
              <a:p>
                <a:pPr marL="0" indent="0">
                  <a:buNone/>
                </a:pPr>
                <a:endParaRPr lang="pt-PT" sz="1500" dirty="0">
                  <a:solidFill>
                    <a:schemeClr val="tx1"/>
                  </a:solidFill>
                </a:endParaRPr>
              </a:p>
              <a:p>
                <a:pPr marL="0" indent="0">
                  <a:buNone/>
                </a:pPr>
                <a:endParaRPr lang="pt-PT" sz="2400" dirty="0">
                  <a:solidFill>
                    <a:schemeClr val="tx1"/>
                  </a:solidFill>
                </a:endParaRPr>
              </a:p>
              <a:p>
                <a:pPr marL="0" indent="0">
                  <a:buNone/>
                </a:pPr>
                <a:r>
                  <a:rPr lang="pt-PT" sz="2400" dirty="0" err="1">
                    <a:solidFill>
                      <a:schemeClr val="tx1"/>
                    </a:solidFill>
                  </a:rPr>
                  <a:t>Diagonalizando</a:t>
                </a:r>
                <a:r>
                  <a:rPr lang="pt-PT" sz="2400" dirty="0"/>
                  <a:t> este sector</a:t>
                </a:r>
                <a:r>
                  <a:rPr lang="pt-PT" sz="2400" dirty="0">
                    <a:solidFill>
                      <a:schemeClr val="tx1"/>
                    </a:solidFill>
                  </a:rPr>
                  <a:t> obtemos os mesmos termos de massas para os bosões W e fotão que no modelo padrão, no entanto para os bosões Z e Z’ as massas agora são dadas por, </a:t>
                </a:r>
              </a:p>
              <a:p>
                <a:pPr marL="0" indent="0">
                  <a:buNone/>
                </a:pPr>
                <a:endParaRPr lang="pt-PT" sz="1500" dirty="0">
                  <a:solidFill>
                    <a:schemeClr val="tx1"/>
                  </a:solidFill>
                </a:endParaRPr>
              </a:p>
              <a:p>
                <a:pPr marL="0" indent="0" algn="ctr">
                  <a:buNone/>
                </a:pPr>
                <a14:m>
                  <m:oMath xmlns:m="http://schemas.openxmlformats.org/officeDocument/2006/math">
                    <m:sSub>
                      <m:sSubPr>
                        <m:ctrlPr>
                          <a:rPr lang="pt-PT" sz="2200" i="1">
                            <a:solidFill>
                              <a:schemeClr val="tx1"/>
                            </a:solidFill>
                            <a:latin typeface="Cambria Math" panose="02040503050406030204" pitchFamily="18" charset="0"/>
                          </a:rPr>
                        </m:ctrlPr>
                      </m:sSubPr>
                      <m:e>
                        <m:r>
                          <a:rPr lang="pt-PT" sz="2200" i="1">
                            <a:solidFill>
                              <a:schemeClr val="tx1"/>
                            </a:solidFill>
                            <a:latin typeface="Cambria Math" panose="02040503050406030204" pitchFamily="18" charset="0"/>
                          </a:rPr>
                          <m:t>𝑀</m:t>
                        </m:r>
                      </m:e>
                      <m:sub>
                        <m:r>
                          <a:rPr lang="pt-PT" sz="2200" i="1">
                            <a:solidFill>
                              <a:schemeClr val="tx1"/>
                            </a:solidFill>
                            <a:latin typeface="Cambria Math" panose="02040503050406030204" pitchFamily="18" charset="0"/>
                          </a:rPr>
                          <m:t>𝑍</m:t>
                        </m:r>
                        <m:r>
                          <a:rPr lang="pt-PT" sz="2200" i="1">
                            <a:solidFill>
                              <a:schemeClr val="tx1"/>
                            </a:solidFill>
                            <a:latin typeface="Cambria Math" panose="02040503050406030204" pitchFamily="18" charset="0"/>
                          </a:rPr>
                          <m:t>,</m:t>
                        </m:r>
                        <m:sSup>
                          <m:sSupPr>
                            <m:ctrlPr>
                              <a:rPr lang="pt-PT" sz="2200" i="1">
                                <a:solidFill>
                                  <a:schemeClr val="tx1"/>
                                </a:solidFill>
                                <a:latin typeface="Cambria Math" panose="02040503050406030204" pitchFamily="18" charset="0"/>
                              </a:rPr>
                            </m:ctrlPr>
                          </m:sSupPr>
                          <m:e>
                            <m:r>
                              <a:rPr lang="pt-PT" sz="2200" i="1">
                                <a:solidFill>
                                  <a:schemeClr val="tx1"/>
                                </a:solidFill>
                                <a:latin typeface="Cambria Math" panose="02040503050406030204" pitchFamily="18" charset="0"/>
                              </a:rPr>
                              <m:t>𝑍</m:t>
                            </m:r>
                          </m:e>
                          <m:sup>
                            <m:r>
                              <a:rPr lang="pt-PT" sz="2200" i="1">
                                <a:solidFill>
                                  <a:schemeClr val="tx1"/>
                                </a:solidFill>
                                <a:latin typeface="Cambria Math" panose="02040503050406030204" pitchFamily="18" charset="0"/>
                              </a:rPr>
                              <m:t>′</m:t>
                            </m:r>
                          </m:sup>
                        </m:sSup>
                      </m:sub>
                    </m:sSub>
                    <m:r>
                      <a:rPr lang="pt-PT" sz="2200" i="1">
                        <a:solidFill>
                          <a:schemeClr val="tx1"/>
                        </a:solidFill>
                        <a:latin typeface="Cambria Math" panose="02040503050406030204" pitchFamily="18" charset="0"/>
                      </a:rPr>
                      <m:t>=</m:t>
                    </m:r>
                    <m:rad>
                      <m:radPr>
                        <m:degHide m:val="on"/>
                        <m:ctrlPr>
                          <a:rPr lang="pt-PT" sz="2200" i="1">
                            <a:solidFill>
                              <a:schemeClr val="tx1"/>
                            </a:solidFill>
                            <a:latin typeface="Cambria Math" panose="02040503050406030204" pitchFamily="18" charset="0"/>
                          </a:rPr>
                        </m:ctrlPr>
                      </m:radPr>
                      <m:deg/>
                      <m:e>
                        <m:sSup>
                          <m:sSupPr>
                            <m:ctrlPr>
                              <a:rPr lang="pt-PT" sz="2200" i="1">
                                <a:solidFill>
                                  <a:schemeClr val="tx1"/>
                                </a:solidFill>
                                <a:latin typeface="Cambria Math" panose="02040503050406030204" pitchFamily="18" charset="0"/>
                              </a:rPr>
                            </m:ctrlPr>
                          </m:sSupPr>
                          <m:e>
                            <m:r>
                              <a:rPr lang="pt-PT" sz="2200" i="1">
                                <a:solidFill>
                                  <a:schemeClr val="tx1"/>
                                </a:solidFill>
                                <a:latin typeface="Cambria Math" panose="02040503050406030204" pitchFamily="18" charset="0"/>
                              </a:rPr>
                              <m:t>𝑔</m:t>
                            </m:r>
                          </m:e>
                          <m:sup>
                            <m:r>
                              <a:rPr lang="pt-PT" sz="2200" i="1">
                                <a:solidFill>
                                  <a:schemeClr val="tx1"/>
                                </a:solidFill>
                                <a:latin typeface="Cambria Math" panose="02040503050406030204" pitchFamily="18" charset="0"/>
                              </a:rPr>
                              <m:t>2</m:t>
                            </m:r>
                          </m:sup>
                        </m:sSup>
                        <m:r>
                          <a:rPr lang="pt-PT" sz="2200" i="1">
                            <a:solidFill>
                              <a:schemeClr val="tx1"/>
                            </a:solidFill>
                            <a:latin typeface="Cambria Math" panose="02040503050406030204" pitchFamily="18" charset="0"/>
                          </a:rPr>
                          <m:t>+</m:t>
                        </m:r>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𝑔</m:t>
                            </m:r>
                          </m:e>
                          <m:sub>
                            <m:r>
                              <a:rPr lang="pt-PT" sz="2200" i="1">
                                <a:solidFill>
                                  <a:schemeClr val="tx1"/>
                                </a:solidFill>
                                <a:latin typeface="Cambria Math" panose="02040503050406030204" pitchFamily="18" charset="0"/>
                              </a:rPr>
                              <m:t>1</m:t>
                            </m:r>
                          </m:sub>
                          <m:sup>
                            <m:r>
                              <a:rPr lang="pt-PT" sz="2200" i="1">
                                <a:solidFill>
                                  <a:schemeClr val="tx1"/>
                                </a:solidFill>
                                <a:latin typeface="Cambria Math" panose="02040503050406030204" pitchFamily="18" charset="0"/>
                              </a:rPr>
                              <m:t>2</m:t>
                            </m:r>
                          </m:sup>
                        </m:sSubSup>
                      </m:e>
                    </m:rad>
                    <m:r>
                      <a:rPr lang="pt-PT" sz="2200">
                        <a:solidFill>
                          <a:schemeClr val="tx1"/>
                        </a:solidFill>
                        <a:latin typeface="Cambria Math" panose="02040503050406030204" pitchFamily="18" charset="0"/>
                      </a:rPr>
                      <m:t>⋅</m:t>
                    </m:r>
                    <m:f>
                      <m:fPr>
                        <m:ctrlPr>
                          <a:rPr lang="pt-PT" sz="2200" i="1">
                            <a:solidFill>
                              <a:schemeClr val="tx1"/>
                            </a:solidFill>
                            <a:latin typeface="Cambria Math" panose="02040503050406030204" pitchFamily="18" charset="0"/>
                          </a:rPr>
                        </m:ctrlPr>
                      </m:fPr>
                      <m:num>
                        <m:r>
                          <a:rPr lang="pt-PT" sz="2200" i="1">
                            <a:solidFill>
                              <a:schemeClr val="tx1"/>
                            </a:solidFill>
                            <a:latin typeface="Cambria Math" panose="02040503050406030204" pitchFamily="18" charset="0"/>
                          </a:rPr>
                          <m:t>𝑣</m:t>
                        </m:r>
                      </m:num>
                      <m:den>
                        <m:r>
                          <a:rPr lang="pt-PT" sz="2200" i="1">
                            <a:solidFill>
                              <a:schemeClr val="tx1"/>
                            </a:solidFill>
                            <a:latin typeface="Cambria Math" panose="02040503050406030204" pitchFamily="18" charset="0"/>
                          </a:rPr>
                          <m:t>2</m:t>
                        </m:r>
                      </m:den>
                    </m:f>
                    <m:d>
                      <m:dPr>
                        <m:begChr m:val="["/>
                        <m:endChr m:val="]"/>
                        <m:ctrlPr>
                          <a:rPr lang="pt-PT" sz="2200" i="1">
                            <a:solidFill>
                              <a:schemeClr val="tx1"/>
                            </a:solidFill>
                            <a:latin typeface="Cambria Math" panose="02040503050406030204" pitchFamily="18" charset="0"/>
                          </a:rPr>
                        </m:ctrlPr>
                      </m:dPr>
                      <m:e>
                        <m:f>
                          <m:fPr>
                            <m:ctrlPr>
                              <a:rPr lang="pt-PT" sz="2200" i="1">
                                <a:solidFill>
                                  <a:schemeClr val="tx1"/>
                                </a:solidFill>
                                <a:latin typeface="Cambria Math" panose="02040503050406030204" pitchFamily="18" charset="0"/>
                              </a:rPr>
                            </m:ctrlPr>
                          </m:fPr>
                          <m:num>
                            <m:r>
                              <a:rPr lang="pt-PT" sz="2200" i="1">
                                <a:solidFill>
                                  <a:schemeClr val="tx1"/>
                                </a:solidFill>
                                <a:latin typeface="Cambria Math" panose="02040503050406030204" pitchFamily="18" charset="0"/>
                              </a:rPr>
                              <m:t>1</m:t>
                            </m:r>
                          </m:num>
                          <m:den>
                            <m:r>
                              <a:rPr lang="pt-PT" sz="2200" i="1">
                                <a:solidFill>
                                  <a:schemeClr val="tx1"/>
                                </a:solidFill>
                                <a:latin typeface="Cambria Math" panose="02040503050406030204" pitchFamily="18" charset="0"/>
                              </a:rPr>
                              <m:t>2</m:t>
                            </m:r>
                          </m:den>
                        </m:f>
                        <m:d>
                          <m:dPr>
                            <m:ctrlPr>
                              <a:rPr lang="pt-PT" sz="2200" i="1">
                                <a:solidFill>
                                  <a:schemeClr val="tx1"/>
                                </a:solidFill>
                                <a:latin typeface="Cambria Math" panose="02040503050406030204" pitchFamily="18" charset="0"/>
                              </a:rPr>
                            </m:ctrlPr>
                          </m:dPr>
                          <m:e>
                            <m:f>
                              <m:fPr>
                                <m:ctrlPr>
                                  <a:rPr lang="pt-PT" sz="2200" i="1">
                                    <a:solidFill>
                                      <a:schemeClr val="tx1"/>
                                    </a:solidFill>
                                    <a:latin typeface="Cambria Math" panose="02040503050406030204" pitchFamily="18" charset="0"/>
                                  </a:rPr>
                                </m:ctrlPr>
                              </m:fPr>
                              <m:num>
                                <m:acc>
                                  <m:accPr>
                                    <m:chr m:val="̃"/>
                                    <m:ctrlPr>
                                      <a:rPr lang="pt-PT" sz="2200" i="1">
                                        <a:solidFill>
                                          <a:schemeClr val="tx1"/>
                                        </a:solidFill>
                                        <a:latin typeface="Cambria Math" panose="02040503050406030204" pitchFamily="18" charset="0"/>
                                      </a:rPr>
                                    </m:ctrlPr>
                                  </m:accPr>
                                  <m:e>
                                    <m:sSup>
                                      <m:sSupPr>
                                        <m:ctrlPr>
                                          <a:rPr lang="pt-PT" sz="2200" i="1">
                                            <a:solidFill>
                                              <a:schemeClr val="tx1"/>
                                            </a:solidFill>
                                            <a:latin typeface="Cambria Math" panose="02040503050406030204" pitchFamily="18" charset="0"/>
                                          </a:rPr>
                                        </m:ctrlPr>
                                      </m:sSupPr>
                                      <m:e>
                                        <m:r>
                                          <a:rPr lang="pt-PT" sz="2200" i="1">
                                            <a:solidFill>
                                              <a:schemeClr val="tx1"/>
                                            </a:solidFill>
                                            <a:latin typeface="Cambria Math" panose="02040503050406030204" pitchFamily="18" charset="0"/>
                                          </a:rPr>
                                          <m:t>𝑔</m:t>
                                        </m:r>
                                      </m:e>
                                      <m:sup>
                                        <m:r>
                                          <a:rPr lang="pt-PT" sz="2200" i="1">
                                            <a:solidFill>
                                              <a:schemeClr val="tx1"/>
                                            </a:solidFill>
                                            <a:latin typeface="Cambria Math" panose="02040503050406030204" pitchFamily="18" charset="0"/>
                                          </a:rPr>
                                          <m:t>2</m:t>
                                        </m:r>
                                      </m:sup>
                                    </m:sSup>
                                  </m:e>
                                </m:acc>
                                <m:r>
                                  <a:rPr lang="pt-PT" sz="2200" i="1">
                                    <a:solidFill>
                                      <a:schemeClr val="tx1"/>
                                    </a:solidFill>
                                    <a:latin typeface="Cambria Math" panose="02040503050406030204" pitchFamily="18" charset="0"/>
                                  </a:rPr>
                                  <m:t>+16</m:t>
                                </m:r>
                                <m:sSup>
                                  <m:sSupPr>
                                    <m:ctrlPr>
                                      <a:rPr lang="pt-PT" sz="2200" i="1">
                                        <a:solidFill>
                                          <a:schemeClr val="tx1"/>
                                        </a:solidFill>
                                        <a:latin typeface="Cambria Math" panose="02040503050406030204" pitchFamily="18" charset="0"/>
                                      </a:rPr>
                                    </m:ctrlPr>
                                  </m:sSupPr>
                                  <m:e>
                                    <m:d>
                                      <m:dPr>
                                        <m:ctrlPr>
                                          <a:rPr lang="pt-PT" sz="2200" i="1">
                                            <a:solidFill>
                                              <a:schemeClr val="tx1"/>
                                            </a:solidFill>
                                            <a:latin typeface="Cambria Math" panose="02040503050406030204" pitchFamily="18" charset="0"/>
                                          </a:rPr>
                                        </m:ctrlPr>
                                      </m:dPr>
                                      <m:e>
                                        <m:f>
                                          <m:fPr>
                                            <m:ctrlPr>
                                              <a:rPr lang="pt-PT" sz="2200" i="1">
                                                <a:solidFill>
                                                  <a:schemeClr val="tx1"/>
                                                </a:solidFill>
                                                <a:latin typeface="Cambria Math" panose="02040503050406030204" pitchFamily="18" charset="0"/>
                                              </a:rPr>
                                            </m:ctrlPr>
                                          </m:fPr>
                                          <m:num>
                                            <m:r>
                                              <a:rPr lang="pt-PT" sz="2200" i="1">
                                                <a:solidFill>
                                                  <a:schemeClr val="tx1"/>
                                                </a:solidFill>
                                                <a:latin typeface="Cambria Math" panose="02040503050406030204" pitchFamily="18" charset="0"/>
                                              </a:rPr>
                                              <m:t>𝑥</m:t>
                                            </m:r>
                                          </m:num>
                                          <m:den>
                                            <m:r>
                                              <a:rPr lang="pt-PT" sz="2200" i="1">
                                                <a:solidFill>
                                                  <a:schemeClr val="tx1"/>
                                                </a:solidFill>
                                                <a:latin typeface="Cambria Math" panose="02040503050406030204" pitchFamily="18" charset="0"/>
                                              </a:rPr>
                                              <m:t>𝑣</m:t>
                                            </m:r>
                                          </m:den>
                                        </m:f>
                                      </m:e>
                                    </m:d>
                                  </m:e>
                                  <m:sup>
                                    <m:r>
                                      <a:rPr lang="pt-PT" sz="2200" i="1">
                                        <a:solidFill>
                                          <a:schemeClr val="tx1"/>
                                        </a:solidFill>
                                        <a:latin typeface="Cambria Math" panose="02040503050406030204" pitchFamily="18" charset="0"/>
                                      </a:rPr>
                                      <m:t>2</m:t>
                                    </m:r>
                                  </m:sup>
                                </m:sSup>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𝑔</m:t>
                                    </m:r>
                                  </m:e>
                                  <m:sub>
                                    <m:r>
                                      <a:rPr lang="pt-PT" sz="2200" i="1">
                                        <a:solidFill>
                                          <a:schemeClr val="tx1"/>
                                        </a:solidFill>
                                        <a:latin typeface="Cambria Math" panose="02040503050406030204" pitchFamily="18" charset="0"/>
                                      </a:rPr>
                                      <m:t>1</m:t>
                                    </m:r>
                                  </m:sub>
                                  <m:sup>
                                    <m:r>
                                      <a:rPr lang="pt-PT" sz="2200" i="1">
                                        <a:solidFill>
                                          <a:schemeClr val="tx1"/>
                                        </a:solidFill>
                                        <a:latin typeface="Cambria Math" panose="02040503050406030204" pitchFamily="18" charset="0"/>
                                      </a:rPr>
                                      <m:t>′2</m:t>
                                    </m:r>
                                  </m:sup>
                                </m:sSubSup>
                              </m:num>
                              <m:den>
                                <m:sSup>
                                  <m:sSupPr>
                                    <m:ctrlPr>
                                      <a:rPr lang="pt-PT" sz="2200" i="1">
                                        <a:solidFill>
                                          <a:schemeClr val="tx1"/>
                                        </a:solidFill>
                                        <a:latin typeface="Cambria Math" panose="02040503050406030204" pitchFamily="18" charset="0"/>
                                      </a:rPr>
                                    </m:ctrlPr>
                                  </m:sSupPr>
                                  <m:e>
                                    <m:r>
                                      <a:rPr lang="pt-PT" sz="2200" i="1">
                                        <a:solidFill>
                                          <a:schemeClr val="tx1"/>
                                        </a:solidFill>
                                        <a:latin typeface="Cambria Math" panose="02040503050406030204" pitchFamily="18" charset="0"/>
                                      </a:rPr>
                                      <m:t>𝑔</m:t>
                                    </m:r>
                                  </m:e>
                                  <m:sup>
                                    <m:r>
                                      <a:rPr lang="pt-PT" sz="2200" i="1">
                                        <a:solidFill>
                                          <a:schemeClr val="tx1"/>
                                        </a:solidFill>
                                        <a:latin typeface="Cambria Math" panose="02040503050406030204" pitchFamily="18" charset="0"/>
                                      </a:rPr>
                                      <m:t>2</m:t>
                                    </m:r>
                                  </m:sup>
                                </m:sSup>
                                <m:r>
                                  <a:rPr lang="pt-PT" sz="2200" i="1">
                                    <a:solidFill>
                                      <a:schemeClr val="tx1"/>
                                    </a:solidFill>
                                    <a:latin typeface="Cambria Math" panose="02040503050406030204" pitchFamily="18" charset="0"/>
                                  </a:rPr>
                                  <m:t>+</m:t>
                                </m:r>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𝑔</m:t>
                                    </m:r>
                                  </m:e>
                                  <m:sub>
                                    <m:r>
                                      <a:rPr lang="pt-PT" sz="2200" i="1">
                                        <a:solidFill>
                                          <a:schemeClr val="tx1"/>
                                        </a:solidFill>
                                        <a:latin typeface="Cambria Math" panose="02040503050406030204" pitchFamily="18" charset="0"/>
                                      </a:rPr>
                                      <m:t>1</m:t>
                                    </m:r>
                                  </m:sub>
                                  <m:sup>
                                    <m:r>
                                      <a:rPr lang="pt-PT" sz="2200" i="1">
                                        <a:solidFill>
                                          <a:schemeClr val="tx1"/>
                                        </a:solidFill>
                                        <a:latin typeface="Cambria Math" panose="02040503050406030204" pitchFamily="18" charset="0"/>
                                      </a:rPr>
                                      <m:t>2</m:t>
                                    </m:r>
                                  </m:sup>
                                </m:sSubSup>
                              </m:den>
                            </m:f>
                            <m:r>
                              <a:rPr lang="pt-PT" sz="2200" i="1">
                                <a:solidFill>
                                  <a:schemeClr val="tx1"/>
                                </a:solidFill>
                                <a:latin typeface="Cambria Math" panose="02040503050406030204" pitchFamily="18" charset="0"/>
                              </a:rPr>
                              <m:t>+1</m:t>
                            </m:r>
                          </m:e>
                        </m:d>
                        <m:r>
                          <a:rPr lang="pt-PT" sz="2200">
                            <a:solidFill>
                              <a:schemeClr val="tx1"/>
                            </a:solidFill>
                            <a:latin typeface="Cambria Math" panose="02040503050406030204" pitchFamily="18" charset="0"/>
                          </a:rPr>
                          <m:t>∓</m:t>
                        </m:r>
                        <m:f>
                          <m:fPr>
                            <m:ctrlPr>
                              <a:rPr lang="pt-PT" sz="2200" i="1">
                                <a:solidFill>
                                  <a:schemeClr val="tx1"/>
                                </a:solidFill>
                                <a:latin typeface="Cambria Math" panose="02040503050406030204" pitchFamily="18" charset="0"/>
                              </a:rPr>
                            </m:ctrlPr>
                          </m:fPr>
                          <m:num>
                            <m:acc>
                              <m:accPr>
                                <m:chr m:val="̃"/>
                                <m:ctrlPr>
                                  <a:rPr lang="pt-PT" sz="2200" i="1">
                                    <a:solidFill>
                                      <a:schemeClr val="tx1"/>
                                    </a:solidFill>
                                    <a:latin typeface="Cambria Math" panose="02040503050406030204" pitchFamily="18" charset="0"/>
                                  </a:rPr>
                                </m:ctrlPr>
                              </m:accPr>
                              <m:e>
                                <m:r>
                                  <a:rPr lang="pt-PT" sz="2200" i="1">
                                    <a:solidFill>
                                      <a:schemeClr val="tx1"/>
                                    </a:solidFill>
                                    <a:latin typeface="Cambria Math" panose="02040503050406030204" pitchFamily="18" charset="0"/>
                                  </a:rPr>
                                  <m:t>𝑔</m:t>
                                </m:r>
                              </m:e>
                            </m:acc>
                          </m:num>
                          <m:den>
                            <m:func>
                              <m:funcPr>
                                <m:ctrlPr>
                                  <a:rPr lang="pt-PT" sz="2200" i="1">
                                    <a:solidFill>
                                      <a:schemeClr val="tx1"/>
                                    </a:solidFill>
                                    <a:latin typeface="Cambria Math" panose="02040503050406030204" pitchFamily="18" charset="0"/>
                                  </a:rPr>
                                </m:ctrlPr>
                              </m:funcPr>
                              <m:fName>
                                <m:r>
                                  <m:rPr>
                                    <m:sty m:val="p"/>
                                  </m:rPr>
                                  <a:rPr lang="pt-PT" sz="2200">
                                    <a:solidFill>
                                      <a:schemeClr val="tx1"/>
                                    </a:solidFill>
                                    <a:latin typeface="Cambria Math" panose="02040503050406030204" pitchFamily="18" charset="0"/>
                                  </a:rPr>
                                  <m:t>sin</m:t>
                                </m:r>
                              </m:fName>
                              <m:e>
                                <m:d>
                                  <m:dPr>
                                    <m:ctrlPr>
                                      <a:rPr lang="pt-PT" sz="2200" i="1">
                                        <a:solidFill>
                                          <a:schemeClr val="tx1"/>
                                        </a:solidFill>
                                        <a:latin typeface="Cambria Math" panose="02040503050406030204" pitchFamily="18" charset="0"/>
                                      </a:rPr>
                                    </m:ctrlPr>
                                  </m:dPr>
                                  <m:e>
                                    <m:r>
                                      <a:rPr lang="pt-PT" sz="2200" i="1">
                                        <a:solidFill>
                                          <a:schemeClr val="tx1"/>
                                        </a:solidFill>
                                        <a:latin typeface="Cambria Math" panose="02040503050406030204" pitchFamily="18" charset="0"/>
                                      </a:rPr>
                                      <m:t>2</m:t>
                                    </m:r>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γ</m:t>
                                        </m:r>
                                      </m:e>
                                      <m:sup>
                                        <m:r>
                                          <a:rPr lang="pt-PT" sz="2200" i="1">
                                            <a:solidFill>
                                              <a:schemeClr val="tx1"/>
                                            </a:solidFill>
                                            <a:latin typeface="Cambria Math" panose="02040503050406030204" pitchFamily="18" charset="0"/>
                                          </a:rPr>
                                          <m:t>′</m:t>
                                        </m:r>
                                      </m:sup>
                                    </m:sSup>
                                  </m:e>
                                </m:d>
                              </m:e>
                            </m:func>
                            <m:rad>
                              <m:radPr>
                                <m:degHide m:val="on"/>
                                <m:ctrlPr>
                                  <a:rPr lang="pt-PT" sz="2200" i="1">
                                    <a:solidFill>
                                      <a:schemeClr val="tx1"/>
                                    </a:solidFill>
                                    <a:latin typeface="Cambria Math" panose="02040503050406030204" pitchFamily="18" charset="0"/>
                                  </a:rPr>
                                </m:ctrlPr>
                              </m:radPr>
                              <m:deg/>
                              <m:e>
                                <m:sSup>
                                  <m:sSupPr>
                                    <m:ctrlPr>
                                      <a:rPr lang="pt-PT" sz="2200" i="1">
                                        <a:solidFill>
                                          <a:schemeClr val="tx1"/>
                                        </a:solidFill>
                                        <a:latin typeface="Cambria Math" panose="02040503050406030204" pitchFamily="18" charset="0"/>
                                      </a:rPr>
                                    </m:ctrlPr>
                                  </m:sSupPr>
                                  <m:e>
                                    <m:r>
                                      <a:rPr lang="pt-PT" sz="2200" i="1">
                                        <a:solidFill>
                                          <a:schemeClr val="tx1"/>
                                        </a:solidFill>
                                        <a:latin typeface="Cambria Math" panose="02040503050406030204" pitchFamily="18" charset="0"/>
                                      </a:rPr>
                                      <m:t>𝑔</m:t>
                                    </m:r>
                                  </m:e>
                                  <m:sup>
                                    <m:r>
                                      <a:rPr lang="pt-PT" sz="2200" i="1">
                                        <a:solidFill>
                                          <a:schemeClr val="tx1"/>
                                        </a:solidFill>
                                        <a:latin typeface="Cambria Math" panose="02040503050406030204" pitchFamily="18" charset="0"/>
                                      </a:rPr>
                                      <m:t>2</m:t>
                                    </m:r>
                                  </m:sup>
                                </m:sSup>
                                <m:r>
                                  <a:rPr lang="pt-PT" sz="2200" i="1">
                                    <a:solidFill>
                                      <a:schemeClr val="tx1"/>
                                    </a:solidFill>
                                    <a:latin typeface="Cambria Math" panose="02040503050406030204" pitchFamily="18" charset="0"/>
                                  </a:rPr>
                                  <m:t>+</m:t>
                                </m:r>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𝑔</m:t>
                                    </m:r>
                                  </m:e>
                                  <m:sub>
                                    <m:r>
                                      <a:rPr lang="pt-PT" sz="2200" i="1">
                                        <a:solidFill>
                                          <a:schemeClr val="tx1"/>
                                        </a:solidFill>
                                        <a:latin typeface="Cambria Math" panose="02040503050406030204" pitchFamily="18" charset="0"/>
                                      </a:rPr>
                                      <m:t>1</m:t>
                                    </m:r>
                                  </m:sub>
                                  <m:sup>
                                    <m:r>
                                      <a:rPr lang="pt-PT" sz="2200" i="1">
                                        <a:solidFill>
                                          <a:schemeClr val="tx1"/>
                                        </a:solidFill>
                                        <a:latin typeface="Cambria Math" panose="02040503050406030204" pitchFamily="18" charset="0"/>
                                      </a:rPr>
                                      <m:t>2</m:t>
                                    </m:r>
                                  </m:sup>
                                </m:sSubSup>
                              </m:e>
                            </m:rad>
                          </m:den>
                        </m:f>
                      </m:e>
                    </m:d>
                  </m:oMath>
                </a14:m>
                <a:r>
                  <a:rPr lang="pt-PT" sz="2200" dirty="0">
                    <a:solidFill>
                      <a:schemeClr val="tx1"/>
                    </a:solidFill>
                  </a:rPr>
                  <a:t> ,</a:t>
                </a:r>
                <a:r>
                  <a:rPr lang="pt-PT" sz="1500" dirty="0">
                    <a:solidFill>
                      <a:schemeClr val="tx1"/>
                    </a:solidFill>
                  </a:rPr>
                  <a:t>	</a:t>
                </a:r>
              </a:p>
              <a:p>
                <a:pPr marL="0" indent="0">
                  <a:buNone/>
                </a:pPr>
                <a:endParaRPr lang="pt-PT" sz="1500" dirty="0">
                  <a:solidFill>
                    <a:schemeClr val="tx1"/>
                  </a:solidFill>
                </a:endParaRPr>
              </a:p>
              <a:p>
                <a:pPr marL="0" indent="0">
                  <a:buNone/>
                </a:pPr>
                <a:endParaRPr lang="pt-PT" sz="1500" dirty="0">
                  <a:solidFill>
                    <a:schemeClr val="tx1"/>
                  </a:solidFill>
                </a:endParaRPr>
              </a:p>
              <a:p>
                <a:pPr marL="0" indent="0">
                  <a:buNone/>
                </a:pPr>
                <a:endParaRPr lang="pt-PT" sz="1500" dirty="0">
                  <a:solidFill>
                    <a:schemeClr val="tx1"/>
                  </a:solidFill>
                </a:endParaRPr>
              </a:p>
              <a:p>
                <a:pPr marL="0" indent="0">
                  <a:buNone/>
                </a:pPr>
                <a:endParaRPr lang="pt-PT" sz="1500" dirty="0">
                  <a:solidFill>
                    <a:schemeClr val="tx1"/>
                  </a:solidFill>
                </a:endParaRPr>
              </a:p>
              <a:p>
                <a:pPr marL="0" indent="0">
                  <a:buNone/>
                </a:pPr>
                <a:endParaRPr lang="pt-PT" sz="1500" dirty="0">
                  <a:solidFill>
                    <a:srgbClr val="FF0000"/>
                  </a:solidFill>
                </a:endParaRPr>
              </a:p>
            </p:txBody>
          </p:sp>
        </mc:Choice>
        <mc:Fallback xmlns="">
          <p:sp>
            <p:nvSpPr>
              <p:cNvPr id="14" name="Marcador de Posição de Conteúdo 2">
                <a:extLst>
                  <a:ext uri="{FF2B5EF4-FFF2-40B4-BE49-F238E27FC236}">
                    <a16:creationId xmlns:a16="http://schemas.microsoft.com/office/drawing/2014/main" id="{3F667C71-F8EA-4294-BAFD-D6C927864F25}"/>
                  </a:ext>
                </a:extLst>
              </p:cNvPr>
              <p:cNvSpPr>
                <a:spLocks noGrp="1" noRot="1" noChangeAspect="1" noMove="1" noResize="1" noEditPoints="1" noAdjustHandles="1" noChangeArrowheads="1" noChangeShapeType="1" noTextEdit="1"/>
              </p:cNvSpPr>
              <p:nvPr>
                <p:ph idx="1"/>
              </p:nvPr>
            </p:nvSpPr>
            <p:spPr>
              <a:blipFill>
                <a:blip r:embed="rId2"/>
                <a:stretch>
                  <a:fillRect l="-2033" t="-1689" r="-1084"/>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5" name="Retângulo 4">
                <a:extLst>
                  <a:ext uri="{FF2B5EF4-FFF2-40B4-BE49-F238E27FC236}">
                    <a16:creationId xmlns:a16="http://schemas.microsoft.com/office/drawing/2014/main" id="{A26F7935-3CA9-494E-BA5F-F4041398DD6A}"/>
                  </a:ext>
                </a:extLst>
              </p:cNvPr>
              <p:cNvSpPr/>
              <p:nvPr/>
            </p:nvSpPr>
            <p:spPr>
              <a:xfrm>
                <a:off x="13188" y="1712569"/>
                <a:ext cx="9144000" cy="12467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sSup>
                                <m:sSupPr>
                                  <m:ctrlPr>
                                    <a:rPr lang="pt-PT" sz="2000" i="1">
                                      <a:latin typeface="Cambria Math" panose="02040503050406030204" pitchFamily="18" charset="0"/>
                                    </a:rPr>
                                  </m:ctrlPr>
                                </m:sSupPr>
                                <m:e>
                                  <m:r>
                                    <m:rPr>
                                      <m:sty m:val="p"/>
                                    </m:rPr>
                                    <a:rPr lang="pt-PT" sz="2000">
                                      <a:latin typeface="Cambria Math" panose="02040503050406030204" pitchFamily="18" charset="0"/>
                                    </a:rPr>
                                    <m:t>D</m:t>
                                  </m:r>
                                </m:e>
                                <m:sup>
                                  <m:r>
                                    <m:rPr>
                                      <m:sty m:val="p"/>
                                    </m:rPr>
                                    <a:rPr lang="pt-PT" sz="2000">
                                      <a:latin typeface="Cambria Math" panose="02040503050406030204" pitchFamily="18" charset="0"/>
                                    </a:rPr>
                                    <m:t>μ</m:t>
                                  </m:r>
                                </m:sup>
                              </m:sSup>
                              <m:r>
                                <m:rPr>
                                  <m:sty m:val="p"/>
                                </m:rPr>
                                <a:rPr lang="pt-PT" sz="2000">
                                  <a:latin typeface="Cambria Math" panose="02040503050406030204" pitchFamily="18" charset="0"/>
                                </a:rPr>
                                <m:t>H</m:t>
                              </m:r>
                            </m:e>
                          </m:d>
                        </m:e>
                        <m:sup>
                          <m:r>
                            <a:rPr lang="pt-PT" sz="2000">
                              <a:latin typeface="Cambria Math" panose="02040503050406030204" pitchFamily="18" charset="0"/>
                            </a:rPr>
                            <m:t>†</m:t>
                          </m:r>
                        </m:sup>
                      </m:sSup>
                      <m:d>
                        <m:dPr>
                          <m:ctrlPr>
                            <a:rPr lang="pt-PT" sz="2000" i="1">
                              <a:latin typeface="Cambria Math" panose="02040503050406030204" pitchFamily="18" charset="0"/>
                            </a:rPr>
                          </m:ctrlPr>
                        </m:dPr>
                        <m:e>
                          <m:sSub>
                            <m:sSubPr>
                              <m:ctrlPr>
                                <a:rPr lang="pt-PT" sz="2000" i="1">
                                  <a:latin typeface="Cambria Math" panose="02040503050406030204" pitchFamily="18" charset="0"/>
                                </a:rPr>
                              </m:ctrlPr>
                            </m:sSubPr>
                            <m:e>
                              <m:r>
                                <m:rPr>
                                  <m:sty m:val="p"/>
                                </m:rPr>
                                <a:rPr lang="pt-PT" sz="2000">
                                  <a:latin typeface="Cambria Math" panose="02040503050406030204" pitchFamily="18" charset="0"/>
                                </a:rPr>
                                <m:t>D</m:t>
                              </m:r>
                            </m:e>
                            <m:sub>
                              <m:r>
                                <m:rPr>
                                  <m:sty m:val="p"/>
                                </m:rPr>
                                <a:rPr lang="pt-PT" sz="2000">
                                  <a:latin typeface="Cambria Math" panose="02040503050406030204" pitchFamily="18" charset="0"/>
                                </a:rPr>
                                <m:t>μ</m:t>
                              </m:r>
                            </m:sub>
                          </m:sSub>
                          <m:r>
                            <m:rPr>
                              <m:sty m:val="p"/>
                            </m:rPr>
                            <a:rPr lang="pt-PT" sz="2000">
                              <a:latin typeface="Cambria Math" panose="02040503050406030204" pitchFamily="18" charset="0"/>
                            </a:rPr>
                            <m:t>H</m:t>
                          </m:r>
                        </m:e>
                      </m:d>
                      <m:r>
                        <a:rPr lang="pt-PT" sz="2000">
                          <a:latin typeface="Cambria Math" panose="02040503050406030204" pitchFamily="18" charset="0"/>
                        </a:rPr>
                        <m:t>+</m:t>
                      </m:r>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sSup>
                                <m:sSupPr>
                                  <m:ctrlPr>
                                    <a:rPr lang="pt-PT" sz="2000" i="1">
                                      <a:latin typeface="Cambria Math" panose="02040503050406030204" pitchFamily="18" charset="0"/>
                                    </a:rPr>
                                  </m:ctrlPr>
                                </m:sSupPr>
                                <m:e>
                                  <m:r>
                                    <m:rPr>
                                      <m:sty m:val="p"/>
                                    </m:rPr>
                                    <a:rPr lang="pt-PT" sz="2000">
                                      <a:latin typeface="Cambria Math" panose="02040503050406030204" pitchFamily="18" charset="0"/>
                                    </a:rPr>
                                    <m:t>D</m:t>
                                  </m:r>
                                </m:e>
                                <m:sup>
                                  <m:r>
                                    <m:rPr>
                                      <m:sty m:val="p"/>
                                    </m:rPr>
                                    <a:rPr lang="pt-PT" sz="2000">
                                      <a:latin typeface="Cambria Math" panose="02040503050406030204" pitchFamily="18" charset="0"/>
                                    </a:rPr>
                                    <m:t>μ</m:t>
                                  </m:r>
                                </m:sup>
                              </m:sSup>
                              <m:r>
                                <m:rPr>
                                  <m:sty m:val="p"/>
                                </m:rPr>
                                <a:rPr lang="pt-PT" sz="2000">
                                  <a:latin typeface="Cambria Math" panose="02040503050406030204" pitchFamily="18" charset="0"/>
                                </a:rPr>
                                <m:t>χ</m:t>
                              </m:r>
                            </m:e>
                          </m:d>
                        </m:e>
                        <m:sup>
                          <m:r>
                            <a:rPr lang="pt-PT" sz="2000">
                              <a:latin typeface="Cambria Math" panose="02040503050406030204" pitchFamily="18" charset="0"/>
                            </a:rPr>
                            <m:t>†</m:t>
                          </m:r>
                        </m:sup>
                      </m:sSup>
                      <m:d>
                        <m:dPr>
                          <m:ctrlPr>
                            <a:rPr lang="pt-PT" sz="2000" i="1">
                              <a:latin typeface="Cambria Math" panose="02040503050406030204" pitchFamily="18" charset="0"/>
                            </a:rPr>
                          </m:ctrlPr>
                        </m:dPr>
                        <m:e>
                          <m:sSub>
                            <m:sSubPr>
                              <m:ctrlPr>
                                <a:rPr lang="pt-PT" sz="2000" i="1">
                                  <a:latin typeface="Cambria Math" panose="02040503050406030204" pitchFamily="18" charset="0"/>
                                </a:rPr>
                              </m:ctrlPr>
                            </m:sSubPr>
                            <m:e>
                              <m:r>
                                <m:rPr>
                                  <m:sty m:val="p"/>
                                </m:rPr>
                                <a:rPr lang="pt-PT" sz="2000">
                                  <a:latin typeface="Cambria Math" panose="02040503050406030204" pitchFamily="18" charset="0"/>
                                </a:rPr>
                                <m:t>D</m:t>
                              </m:r>
                            </m:e>
                            <m:sub>
                              <m:r>
                                <m:rPr>
                                  <m:sty m:val="p"/>
                                </m:rPr>
                                <a:rPr lang="pt-PT" sz="2000">
                                  <a:latin typeface="Cambria Math" panose="02040503050406030204" pitchFamily="18" charset="0"/>
                                </a:rPr>
                                <m:t>μ</m:t>
                              </m:r>
                            </m:sub>
                          </m:sSub>
                          <m:r>
                            <m:rPr>
                              <m:sty m:val="p"/>
                            </m:rPr>
                            <a:rPr lang="pt-PT" sz="2000">
                              <a:latin typeface="Cambria Math" panose="02040503050406030204" pitchFamily="18" charset="0"/>
                            </a:rPr>
                            <m:t>χ</m:t>
                          </m:r>
                        </m:e>
                      </m:d>
                      <m:r>
                        <a:rPr lang="pt-PT" sz="2000">
                          <a:latin typeface="Cambria Math" panose="02040503050406030204" pitchFamily="18" charset="0"/>
                        </a:rPr>
                        <m:t>=</m:t>
                      </m:r>
                      <m:f>
                        <m:fPr>
                          <m:ctrlPr>
                            <a:rPr lang="pt-PT" sz="2000" i="1">
                              <a:latin typeface="Cambria Math" panose="02040503050406030204" pitchFamily="18" charset="0"/>
                            </a:rPr>
                          </m:ctrlPr>
                        </m:fPr>
                        <m:num>
                          <m:r>
                            <a:rPr lang="pt-PT" sz="2000">
                              <a:latin typeface="Cambria Math" panose="02040503050406030204" pitchFamily="18" charset="0"/>
                            </a:rPr>
                            <m:t>1</m:t>
                          </m:r>
                        </m:num>
                        <m:den>
                          <m:r>
                            <a:rPr lang="pt-PT" sz="2000">
                              <a:latin typeface="Cambria Math" panose="02040503050406030204" pitchFamily="18" charset="0"/>
                            </a:rPr>
                            <m:t>2</m:t>
                          </m:r>
                        </m:den>
                      </m:f>
                      <m:sSup>
                        <m:sSupPr>
                          <m:ctrlPr>
                            <a:rPr lang="pt-PT" sz="2000" i="1">
                              <a:latin typeface="Cambria Math" panose="02040503050406030204" pitchFamily="18" charset="0"/>
                            </a:rPr>
                          </m:ctrlPr>
                        </m:sSupPr>
                        <m:e>
                          <m:r>
                            <a:rPr lang="pt-PT" sz="2000">
                              <a:latin typeface="Cambria Math" panose="02040503050406030204" pitchFamily="18" charset="0"/>
                            </a:rPr>
                            <m:t>𝜕</m:t>
                          </m:r>
                        </m:e>
                        <m:sup>
                          <m:r>
                            <m:rPr>
                              <m:sty m:val="p"/>
                            </m:rPr>
                            <a:rPr lang="pt-PT" sz="2000">
                              <a:latin typeface="Cambria Math" panose="02040503050406030204" pitchFamily="18" charset="0"/>
                            </a:rPr>
                            <m:t>μ</m:t>
                          </m:r>
                        </m:sup>
                      </m:sSup>
                      <m:r>
                        <m:rPr>
                          <m:sty m:val="p"/>
                        </m:rPr>
                        <a:rPr lang="pt-PT" sz="2000">
                          <a:latin typeface="Cambria Math" panose="02040503050406030204" pitchFamily="18" charset="0"/>
                        </a:rPr>
                        <m:t>h</m:t>
                      </m:r>
                      <m:sSub>
                        <m:sSubPr>
                          <m:ctrlPr>
                            <a:rPr lang="pt-PT" sz="2000" i="1">
                              <a:latin typeface="Cambria Math" panose="02040503050406030204" pitchFamily="18" charset="0"/>
                            </a:rPr>
                          </m:ctrlPr>
                        </m:sSubPr>
                        <m:e>
                          <m:r>
                            <a:rPr lang="pt-PT" sz="2000">
                              <a:latin typeface="Cambria Math" panose="02040503050406030204" pitchFamily="18" charset="0"/>
                            </a:rPr>
                            <m:t>𝜕</m:t>
                          </m:r>
                        </m:e>
                        <m:sub>
                          <m:r>
                            <m:rPr>
                              <m:sty m:val="p"/>
                            </m:rPr>
                            <a:rPr lang="pt-PT" sz="2000">
                              <a:latin typeface="Cambria Math" panose="02040503050406030204" pitchFamily="18" charset="0"/>
                            </a:rPr>
                            <m:t>μ</m:t>
                          </m:r>
                        </m:sub>
                      </m:sSub>
                      <m:r>
                        <m:rPr>
                          <m:sty m:val="p"/>
                        </m:rPr>
                        <a:rPr lang="pt-PT" sz="2000">
                          <a:latin typeface="Cambria Math" panose="02040503050406030204" pitchFamily="18" charset="0"/>
                        </a:rPr>
                        <m:t>h</m:t>
                      </m:r>
                      <m:r>
                        <a:rPr lang="pt-PT" sz="2000">
                          <a:latin typeface="Cambria Math" panose="02040503050406030204" pitchFamily="18" charset="0"/>
                        </a:rPr>
                        <m:t>+</m:t>
                      </m:r>
                      <m:f>
                        <m:fPr>
                          <m:ctrlPr>
                            <a:rPr lang="pt-PT" sz="2000" i="1">
                              <a:latin typeface="Cambria Math" panose="02040503050406030204" pitchFamily="18" charset="0"/>
                            </a:rPr>
                          </m:ctrlPr>
                        </m:fPr>
                        <m:num>
                          <m:r>
                            <a:rPr lang="pt-PT" sz="2000">
                              <a:latin typeface="Cambria Math" panose="02040503050406030204" pitchFamily="18" charset="0"/>
                            </a:rPr>
                            <m:t>1</m:t>
                          </m:r>
                        </m:num>
                        <m:den>
                          <m:r>
                            <a:rPr lang="pt-PT" sz="2000">
                              <a:latin typeface="Cambria Math" panose="02040503050406030204" pitchFamily="18" charset="0"/>
                            </a:rPr>
                            <m:t>2</m:t>
                          </m:r>
                        </m:den>
                      </m:f>
                      <m:sSup>
                        <m:sSupPr>
                          <m:ctrlPr>
                            <a:rPr lang="pt-PT" sz="2000" i="1">
                              <a:latin typeface="Cambria Math" panose="02040503050406030204" pitchFamily="18" charset="0"/>
                            </a:rPr>
                          </m:ctrlPr>
                        </m:sSupPr>
                        <m:e>
                          <m:r>
                            <a:rPr lang="pt-PT" sz="2000">
                              <a:latin typeface="Cambria Math" panose="02040503050406030204" pitchFamily="18" charset="0"/>
                            </a:rPr>
                            <m:t>𝜕</m:t>
                          </m:r>
                        </m:e>
                        <m:sup>
                          <m:r>
                            <m:rPr>
                              <m:sty m:val="p"/>
                            </m:rPr>
                            <a:rPr lang="pt-PT" sz="2000">
                              <a:latin typeface="Cambria Math" panose="02040503050406030204" pitchFamily="18" charset="0"/>
                            </a:rPr>
                            <m:t>μ</m:t>
                          </m:r>
                        </m:sup>
                      </m:sSup>
                      <m:sSup>
                        <m:sSupPr>
                          <m:ctrlPr>
                            <a:rPr lang="pt-PT" sz="2000" i="1">
                              <a:latin typeface="Cambria Math" panose="02040503050406030204" pitchFamily="18" charset="0"/>
                            </a:rPr>
                          </m:ctrlPr>
                        </m:sSupPr>
                        <m:e>
                          <m:r>
                            <m:rPr>
                              <m:sty m:val="p"/>
                            </m:rPr>
                            <a:rPr lang="pt-PT" sz="2000">
                              <a:latin typeface="Cambria Math" panose="02040503050406030204" pitchFamily="18" charset="0"/>
                            </a:rPr>
                            <m:t>h</m:t>
                          </m:r>
                        </m:e>
                        <m:sup>
                          <m:r>
                            <a:rPr lang="pt-PT" sz="2000" i="1">
                              <a:latin typeface="Cambria Math" panose="02040503050406030204" pitchFamily="18" charset="0"/>
                            </a:rPr>
                            <m:t>′</m:t>
                          </m:r>
                        </m:sup>
                      </m:sSup>
                      <m:sSub>
                        <m:sSubPr>
                          <m:ctrlPr>
                            <a:rPr lang="pt-PT" sz="2000" i="1">
                              <a:latin typeface="Cambria Math" panose="02040503050406030204" pitchFamily="18" charset="0"/>
                            </a:rPr>
                          </m:ctrlPr>
                        </m:sSubPr>
                        <m:e>
                          <m:r>
                            <a:rPr lang="pt-PT" sz="2000">
                              <a:latin typeface="Cambria Math" panose="02040503050406030204" pitchFamily="18" charset="0"/>
                            </a:rPr>
                            <m:t>𝜕</m:t>
                          </m:r>
                        </m:e>
                        <m:sub>
                          <m:r>
                            <m:rPr>
                              <m:sty m:val="p"/>
                            </m:rPr>
                            <a:rPr lang="pt-PT" sz="2000">
                              <a:latin typeface="Cambria Math" panose="02040503050406030204" pitchFamily="18" charset="0"/>
                            </a:rPr>
                            <m:t>μ</m:t>
                          </m:r>
                        </m:sub>
                      </m:sSub>
                      <m:sSup>
                        <m:sSupPr>
                          <m:ctrlPr>
                            <a:rPr lang="pt-PT" sz="2000" i="1">
                              <a:latin typeface="Cambria Math" panose="02040503050406030204" pitchFamily="18" charset="0"/>
                            </a:rPr>
                          </m:ctrlPr>
                        </m:sSupPr>
                        <m:e>
                          <m:r>
                            <m:rPr>
                              <m:sty m:val="p"/>
                            </m:rPr>
                            <a:rPr lang="pt-PT" sz="2000">
                              <a:latin typeface="Cambria Math" panose="02040503050406030204" pitchFamily="18" charset="0"/>
                            </a:rPr>
                            <m:t>h</m:t>
                          </m:r>
                        </m:e>
                        <m:sup>
                          <m:r>
                            <a:rPr lang="pt-PT" sz="2000" i="1">
                              <a:latin typeface="Cambria Math" panose="02040503050406030204" pitchFamily="18" charset="0"/>
                            </a:rPr>
                            <m:t>′</m:t>
                          </m:r>
                        </m:sup>
                      </m:sSup>
                      <m:r>
                        <a:rPr lang="pt-PT" sz="2000" i="1">
                          <a:latin typeface="Cambria Math" panose="02040503050406030204" pitchFamily="18" charset="0"/>
                        </a:rPr>
                        <m:t>+</m:t>
                      </m:r>
                    </m:oMath>
                  </m:oMathPara>
                </a14:m>
                <a:endParaRPr lang="pt-PT" sz="2000" i="1" dirty="0"/>
              </a:p>
              <a:p>
                <a:pPr/>
                <a14:m>
                  <m:oMathPara xmlns:m="http://schemas.openxmlformats.org/officeDocument/2006/math">
                    <m:oMathParaPr>
                      <m:jc m:val="centerGroup"/>
                    </m:oMathParaPr>
                    <m:oMath xmlns:m="http://schemas.openxmlformats.org/officeDocument/2006/math">
                      <m:f>
                        <m:fPr>
                          <m:ctrlPr>
                            <a:rPr lang="pt-PT" sz="2000" i="1">
                              <a:latin typeface="Cambria Math" panose="02040503050406030204" pitchFamily="18" charset="0"/>
                            </a:rPr>
                          </m:ctrlPr>
                        </m:fPr>
                        <m:num>
                          <m:r>
                            <a:rPr lang="pt-PT" sz="2000">
                              <a:latin typeface="Cambria Math" panose="02040503050406030204" pitchFamily="18" charset="0"/>
                            </a:rPr>
                            <m:t>1</m:t>
                          </m:r>
                        </m:num>
                        <m:den>
                          <m:r>
                            <a:rPr lang="pt-PT" sz="2000">
                              <a:latin typeface="Cambria Math" panose="02040503050406030204" pitchFamily="18" charset="0"/>
                            </a:rPr>
                            <m:t>8</m:t>
                          </m:r>
                        </m:den>
                      </m:f>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r>
                                <m:rPr>
                                  <m:sty m:val="p"/>
                                </m:rPr>
                                <a:rPr lang="pt-PT" sz="2000">
                                  <a:latin typeface="Cambria Math" panose="02040503050406030204" pitchFamily="18" charset="0"/>
                                </a:rPr>
                                <m:t>h</m:t>
                              </m:r>
                              <m:r>
                                <a:rPr lang="pt-PT" sz="2000">
                                  <a:latin typeface="Cambria Math" panose="02040503050406030204" pitchFamily="18" charset="0"/>
                                </a:rPr>
                                <m:t>+</m:t>
                              </m:r>
                              <m:r>
                                <m:rPr>
                                  <m:sty m:val="p"/>
                                </m:rPr>
                                <a:rPr lang="pt-PT" sz="2000">
                                  <a:latin typeface="Cambria Math" panose="02040503050406030204" pitchFamily="18" charset="0"/>
                                </a:rPr>
                                <m:t>v</m:t>
                              </m:r>
                            </m:e>
                          </m:d>
                        </m:e>
                        <m:sup>
                          <m:r>
                            <a:rPr lang="pt-PT" sz="2000">
                              <a:latin typeface="Cambria Math" panose="02040503050406030204" pitchFamily="18" charset="0"/>
                            </a:rPr>
                            <m:t>2</m:t>
                          </m:r>
                        </m:sup>
                      </m:sSup>
                      <m:d>
                        <m:dPr>
                          <m:begChr m:val="["/>
                          <m:endChr m:val="]"/>
                          <m:ctrlPr>
                            <a:rPr lang="pt-PT" sz="2000" i="1">
                              <a:latin typeface="Cambria Math" panose="02040503050406030204" pitchFamily="18" charset="0"/>
                            </a:rPr>
                          </m:ctrlPr>
                        </m:dPr>
                        <m:e>
                          <m:sSup>
                            <m:sSupPr>
                              <m:ctrlPr>
                                <a:rPr lang="pt-PT" sz="2000" i="1">
                                  <a:latin typeface="Cambria Math" panose="02040503050406030204" pitchFamily="18" charset="0"/>
                                </a:rPr>
                              </m:ctrlPr>
                            </m:sSupPr>
                            <m:e>
                              <m:r>
                                <m:rPr>
                                  <m:sty m:val="p"/>
                                </m:rPr>
                                <a:rPr lang="pt-PT" sz="2000">
                                  <a:latin typeface="Cambria Math" panose="02040503050406030204" pitchFamily="18" charset="0"/>
                                </a:rPr>
                                <m:t>g</m:t>
                              </m:r>
                            </m:e>
                            <m:sup>
                              <m:r>
                                <a:rPr lang="pt-PT" sz="2000">
                                  <a:latin typeface="Cambria Math" panose="02040503050406030204" pitchFamily="18" charset="0"/>
                                </a:rPr>
                                <m:t>2</m:t>
                              </m:r>
                            </m:sup>
                          </m:sSup>
                          <m:sSup>
                            <m:sSupPr>
                              <m:ctrlPr>
                                <a:rPr lang="pt-PT" sz="2000" i="1">
                                  <a:latin typeface="Cambria Math" panose="02040503050406030204" pitchFamily="18" charset="0"/>
                                </a:rPr>
                              </m:ctrlPr>
                            </m:sSupPr>
                            <m:e>
                              <m:d>
                                <m:dPr>
                                  <m:begChr m:val="["/>
                                  <m:endChr m:val="]"/>
                                  <m:ctrlPr>
                                    <a:rPr lang="pt-PT" sz="2000" i="1">
                                      <a:latin typeface="Cambria Math" panose="02040503050406030204" pitchFamily="18" charset="0"/>
                                    </a:rPr>
                                  </m:ctrlPr>
                                </m:dPr>
                                <m:e>
                                  <m:sSubSup>
                                    <m:sSubSupPr>
                                      <m:ctrlPr>
                                        <a:rPr lang="pt-PT" sz="2000" i="1">
                                          <a:latin typeface="Cambria Math" panose="02040503050406030204" pitchFamily="18" charset="0"/>
                                        </a:rPr>
                                      </m:ctrlPr>
                                    </m:sSubSupPr>
                                    <m:e>
                                      <m:r>
                                        <m:rPr>
                                          <m:sty m:val="p"/>
                                        </m:rPr>
                                        <a:rPr lang="pt-PT" sz="2000">
                                          <a:latin typeface="Cambria Math" panose="02040503050406030204" pitchFamily="18" charset="0"/>
                                        </a:rPr>
                                        <m:t>W</m:t>
                                      </m:r>
                                    </m:e>
                                    <m:sub>
                                      <m:r>
                                        <a:rPr lang="pt-PT" sz="2000">
                                          <a:latin typeface="Cambria Math" panose="02040503050406030204" pitchFamily="18" charset="0"/>
                                        </a:rPr>
                                        <m:t>1</m:t>
                                      </m:r>
                                    </m:sub>
                                    <m:sup>
                                      <m:r>
                                        <m:rPr>
                                          <m:sty m:val="p"/>
                                        </m:rPr>
                                        <a:rPr lang="pt-PT" sz="2000">
                                          <a:latin typeface="Cambria Math" panose="02040503050406030204" pitchFamily="18" charset="0"/>
                                        </a:rPr>
                                        <m:t>μ</m:t>
                                      </m:r>
                                    </m:sup>
                                  </m:sSubSup>
                                  <m:r>
                                    <a:rPr lang="pt-PT" sz="2000" i="1">
                                      <a:latin typeface="Cambria Math" panose="02040503050406030204" pitchFamily="18" charset="0"/>
                                    </a:rPr>
                                    <m:t>−</m:t>
                                  </m:r>
                                  <m:r>
                                    <m:rPr>
                                      <m:sty m:val="p"/>
                                    </m:rPr>
                                    <a:rPr lang="pt-PT" sz="2000">
                                      <a:latin typeface="Cambria Math" panose="02040503050406030204" pitchFamily="18" charset="0"/>
                                    </a:rPr>
                                    <m:t>i</m:t>
                                  </m:r>
                                  <m:sSubSup>
                                    <m:sSubSupPr>
                                      <m:ctrlPr>
                                        <a:rPr lang="pt-PT" sz="2000" i="1">
                                          <a:latin typeface="Cambria Math" panose="02040503050406030204" pitchFamily="18" charset="0"/>
                                        </a:rPr>
                                      </m:ctrlPr>
                                    </m:sSubSupPr>
                                    <m:e>
                                      <m:r>
                                        <m:rPr>
                                          <m:sty m:val="p"/>
                                        </m:rPr>
                                        <a:rPr lang="pt-PT" sz="2000">
                                          <a:latin typeface="Cambria Math" panose="02040503050406030204" pitchFamily="18" charset="0"/>
                                        </a:rPr>
                                        <m:t>W</m:t>
                                      </m:r>
                                    </m:e>
                                    <m:sub>
                                      <m:r>
                                        <a:rPr lang="pt-PT" sz="2000">
                                          <a:latin typeface="Cambria Math" panose="02040503050406030204" pitchFamily="18" charset="0"/>
                                        </a:rPr>
                                        <m:t>2</m:t>
                                      </m:r>
                                    </m:sub>
                                    <m:sup>
                                      <m:r>
                                        <m:rPr>
                                          <m:sty m:val="p"/>
                                        </m:rPr>
                                        <a:rPr lang="pt-PT" sz="2000">
                                          <a:latin typeface="Cambria Math" panose="02040503050406030204" pitchFamily="18" charset="0"/>
                                        </a:rPr>
                                        <m:t>μ</m:t>
                                      </m:r>
                                    </m:sup>
                                  </m:sSubSup>
                                </m:e>
                              </m:d>
                            </m:e>
                            <m:sup>
                              <m:r>
                                <a:rPr lang="pt-PT" sz="2000">
                                  <a:latin typeface="Cambria Math" panose="02040503050406030204" pitchFamily="18" charset="0"/>
                                </a:rPr>
                                <m:t>2</m:t>
                              </m:r>
                            </m:sup>
                          </m:sSup>
                          <m:r>
                            <a:rPr lang="pt-PT" sz="2000">
                              <a:latin typeface="Cambria Math" panose="02040503050406030204" pitchFamily="18" charset="0"/>
                            </a:rPr>
                            <m:t>+</m:t>
                          </m:r>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r>
                                    <m:rPr>
                                      <m:sty m:val="p"/>
                                    </m:rPr>
                                    <a:rPr lang="pt-PT" sz="2000">
                                      <a:latin typeface="Cambria Math" panose="02040503050406030204" pitchFamily="18" charset="0"/>
                                    </a:rPr>
                                    <m:t>g</m:t>
                                  </m:r>
                                  <m:sSubSup>
                                    <m:sSubSupPr>
                                      <m:ctrlPr>
                                        <a:rPr lang="pt-PT" sz="2000" i="1">
                                          <a:latin typeface="Cambria Math" panose="02040503050406030204" pitchFamily="18" charset="0"/>
                                        </a:rPr>
                                      </m:ctrlPr>
                                    </m:sSubSupPr>
                                    <m:e>
                                      <m:r>
                                        <m:rPr>
                                          <m:sty m:val="p"/>
                                        </m:rPr>
                                        <a:rPr lang="pt-PT" sz="2000">
                                          <a:latin typeface="Cambria Math" panose="02040503050406030204" pitchFamily="18" charset="0"/>
                                        </a:rPr>
                                        <m:t>W</m:t>
                                      </m:r>
                                    </m:e>
                                    <m:sub>
                                      <m:r>
                                        <a:rPr lang="pt-PT" sz="2000">
                                          <a:latin typeface="Cambria Math" panose="02040503050406030204" pitchFamily="18" charset="0"/>
                                        </a:rPr>
                                        <m:t>3</m:t>
                                      </m:r>
                                    </m:sub>
                                    <m:sup>
                                      <m:r>
                                        <m:rPr>
                                          <m:sty m:val="p"/>
                                        </m:rPr>
                                        <a:rPr lang="pt-PT" sz="2000">
                                          <a:latin typeface="Cambria Math" panose="02040503050406030204" pitchFamily="18" charset="0"/>
                                        </a:rPr>
                                        <m:t>μ</m:t>
                                      </m:r>
                                    </m:sup>
                                  </m:sSubSup>
                                  <m:r>
                                    <a:rPr lang="pt-PT" sz="2000" i="1">
                                      <a:latin typeface="Cambria Math" panose="02040503050406030204" pitchFamily="18" charset="0"/>
                                    </a:rPr>
                                    <m:t>−</m:t>
                                  </m:r>
                                  <m:sSub>
                                    <m:sSubPr>
                                      <m:ctrlPr>
                                        <a:rPr lang="pt-PT" sz="2000" i="1">
                                          <a:latin typeface="Cambria Math" panose="02040503050406030204" pitchFamily="18" charset="0"/>
                                        </a:rPr>
                                      </m:ctrlPr>
                                    </m:sSubPr>
                                    <m:e>
                                      <m:r>
                                        <m:rPr>
                                          <m:sty m:val="p"/>
                                        </m:rPr>
                                        <a:rPr lang="pt-PT" sz="2000">
                                          <a:latin typeface="Cambria Math" panose="02040503050406030204" pitchFamily="18" charset="0"/>
                                        </a:rPr>
                                        <m:t>g</m:t>
                                      </m:r>
                                    </m:e>
                                    <m:sub>
                                      <m:r>
                                        <a:rPr lang="pt-PT" sz="2000">
                                          <a:latin typeface="Cambria Math" panose="02040503050406030204" pitchFamily="18" charset="0"/>
                                        </a:rPr>
                                        <m:t>1</m:t>
                                      </m:r>
                                    </m:sub>
                                  </m:sSub>
                                  <m:sSup>
                                    <m:sSupPr>
                                      <m:ctrlPr>
                                        <a:rPr lang="pt-PT" sz="2000" i="1">
                                          <a:latin typeface="Cambria Math" panose="02040503050406030204" pitchFamily="18" charset="0"/>
                                        </a:rPr>
                                      </m:ctrlPr>
                                    </m:sSupPr>
                                    <m:e>
                                      <m:r>
                                        <m:rPr>
                                          <m:sty m:val="p"/>
                                        </m:rPr>
                                        <a:rPr lang="pt-PT" sz="2000">
                                          <a:latin typeface="Cambria Math" panose="02040503050406030204" pitchFamily="18" charset="0"/>
                                        </a:rPr>
                                        <m:t>B</m:t>
                                      </m:r>
                                    </m:e>
                                    <m:sup>
                                      <m:r>
                                        <m:rPr>
                                          <m:sty m:val="p"/>
                                        </m:rPr>
                                        <a:rPr lang="pt-PT" sz="2000">
                                          <a:latin typeface="Cambria Math" panose="02040503050406030204" pitchFamily="18" charset="0"/>
                                        </a:rPr>
                                        <m:t>μ</m:t>
                                      </m:r>
                                    </m:sup>
                                  </m:sSup>
                                  <m:r>
                                    <a:rPr lang="pt-PT" sz="2000" i="1">
                                      <a:latin typeface="Cambria Math" panose="02040503050406030204" pitchFamily="18" charset="0"/>
                                    </a:rPr>
                                    <m:t>−</m:t>
                                  </m:r>
                                  <m:acc>
                                    <m:accPr>
                                      <m:chr m:val="̃"/>
                                      <m:ctrlPr>
                                        <a:rPr lang="pt-PT" sz="2000" i="1">
                                          <a:latin typeface="Cambria Math" panose="02040503050406030204" pitchFamily="18" charset="0"/>
                                        </a:rPr>
                                      </m:ctrlPr>
                                    </m:accPr>
                                    <m:e>
                                      <m:r>
                                        <m:rPr>
                                          <m:sty m:val="p"/>
                                        </m:rPr>
                                        <a:rPr lang="pt-PT" sz="2000">
                                          <a:latin typeface="Cambria Math" panose="02040503050406030204" pitchFamily="18" charset="0"/>
                                        </a:rPr>
                                        <m:t>g</m:t>
                                      </m:r>
                                    </m:e>
                                  </m:acc>
                                  <m:sSup>
                                    <m:sSupPr>
                                      <m:ctrlPr>
                                        <a:rPr lang="pt-PT" sz="2000" i="1">
                                          <a:latin typeface="Cambria Math" panose="02040503050406030204" pitchFamily="18" charset="0"/>
                                        </a:rPr>
                                      </m:ctrlPr>
                                    </m:sSupPr>
                                    <m:e>
                                      <m:r>
                                        <m:rPr>
                                          <m:sty m:val="p"/>
                                        </m:rPr>
                                        <a:rPr lang="pt-PT" sz="2000">
                                          <a:latin typeface="Cambria Math" panose="02040503050406030204" pitchFamily="18" charset="0"/>
                                        </a:rPr>
                                        <m:t>B</m:t>
                                      </m:r>
                                    </m:e>
                                    <m:sup>
                                      <m:r>
                                        <a:rPr lang="pt-PT" sz="2000" i="1">
                                          <a:latin typeface="Cambria Math" panose="02040503050406030204" pitchFamily="18" charset="0"/>
                                        </a:rPr>
                                        <m:t>′</m:t>
                                      </m:r>
                                      <m:r>
                                        <a:rPr lang="pt-PT" sz="2000">
                                          <a:latin typeface="Cambria Math" panose="02040503050406030204" pitchFamily="18" charset="0"/>
                                        </a:rPr>
                                        <m:t>,</m:t>
                                      </m:r>
                                      <m:r>
                                        <m:rPr>
                                          <m:sty m:val="p"/>
                                        </m:rPr>
                                        <a:rPr lang="pt-PT" sz="2000">
                                          <a:latin typeface="Cambria Math" panose="02040503050406030204" pitchFamily="18" charset="0"/>
                                        </a:rPr>
                                        <m:t>μ</m:t>
                                      </m:r>
                                    </m:sup>
                                  </m:sSup>
                                </m:e>
                              </m:d>
                            </m:e>
                            <m:sup>
                              <m:r>
                                <a:rPr lang="pt-PT" sz="2000">
                                  <a:latin typeface="Cambria Math" panose="02040503050406030204" pitchFamily="18" charset="0"/>
                                </a:rPr>
                                <m:t>2</m:t>
                              </m:r>
                            </m:sup>
                          </m:sSup>
                        </m:e>
                      </m:d>
                      <m:r>
                        <a:rPr lang="pt-PT" sz="2000">
                          <a:latin typeface="Cambria Math" panose="02040503050406030204" pitchFamily="18" charset="0"/>
                        </a:rPr>
                        <m:t>+</m:t>
                      </m:r>
                      <m:f>
                        <m:fPr>
                          <m:ctrlPr>
                            <a:rPr lang="pt-PT" sz="2000" i="1">
                              <a:latin typeface="Cambria Math" panose="02040503050406030204" pitchFamily="18" charset="0"/>
                            </a:rPr>
                          </m:ctrlPr>
                        </m:fPr>
                        <m:num>
                          <m:r>
                            <a:rPr lang="pt-PT" sz="2000">
                              <a:latin typeface="Cambria Math" panose="02040503050406030204" pitchFamily="18" charset="0"/>
                            </a:rPr>
                            <m:t>1</m:t>
                          </m:r>
                        </m:num>
                        <m:den>
                          <m:r>
                            <a:rPr lang="pt-PT" sz="2000">
                              <a:latin typeface="Cambria Math" panose="02040503050406030204" pitchFamily="18" charset="0"/>
                            </a:rPr>
                            <m:t>2</m:t>
                          </m:r>
                        </m:den>
                      </m:f>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sSup>
                                <m:sSupPr>
                                  <m:ctrlPr>
                                    <a:rPr lang="pt-PT" sz="2000" i="1">
                                      <a:latin typeface="Cambria Math" panose="02040503050406030204" pitchFamily="18" charset="0"/>
                                    </a:rPr>
                                  </m:ctrlPr>
                                </m:sSupPr>
                                <m:e>
                                  <m:r>
                                    <m:rPr>
                                      <m:sty m:val="p"/>
                                    </m:rPr>
                                    <a:rPr lang="pt-PT" sz="2000">
                                      <a:latin typeface="Cambria Math" panose="02040503050406030204" pitchFamily="18" charset="0"/>
                                    </a:rPr>
                                    <m:t>h</m:t>
                                  </m:r>
                                </m:e>
                                <m:sup>
                                  <m:r>
                                    <a:rPr lang="pt-PT" sz="2000" i="1">
                                      <a:latin typeface="Cambria Math" panose="02040503050406030204" pitchFamily="18" charset="0"/>
                                    </a:rPr>
                                    <m:t>′</m:t>
                                  </m:r>
                                </m:sup>
                              </m:sSup>
                              <m:r>
                                <a:rPr lang="pt-PT" sz="2000">
                                  <a:latin typeface="Cambria Math" panose="02040503050406030204" pitchFamily="18" charset="0"/>
                                </a:rPr>
                                <m:t>+</m:t>
                              </m:r>
                              <m:r>
                                <m:rPr>
                                  <m:sty m:val="p"/>
                                </m:rPr>
                                <a:rPr lang="pt-PT" sz="2000">
                                  <a:latin typeface="Cambria Math" panose="02040503050406030204" pitchFamily="18" charset="0"/>
                                </a:rPr>
                                <m:t>x</m:t>
                              </m:r>
                            </m:e>
                          </m:d>
                        </m:e>
                        <m:sup>
                          <m:r>
                            <a:rPr lang="pt-PT" sz="2000">
                              <a:latin typeface="Cambria Math" panose="02040503050406030204" pitchFamily="18" charset="0"/>
                            </a:rPr>
                            <m:t>2</m:t>
                          </m:r>
                        </m:sup>
                      </m:sSup>
                      <m:sSup>
                        <m:sSupPr>
                          <m:ctrlPr>
                            <a:rPr lang="pt-PT" sz="2000" i="1">
                              <a:latin typeface="Cambria Math" panose="02040503050406030204" pitchFamily="18" charset="0"/>
                            </a:rPr>
                          </m:ctrlPr>
                        </m:sSupPr>
                        <m:e>
                          <m:d>
                            <m:dPr>
                              <m:ctrlPr>
                                <a:rPr lang="pt-PT" sz="2000" i="1">
                                  <a:latin typeface="Cambria Math" panose="02040503050406030204" pitchFamily="18" charset="0"/>
                                </a:rPr>
                              </m:ctrlPr>
                            </m:dPr>
                            <m:e>
                              <m:sSubSup>
                                <m:sSubSupPr>
                                  <m:ctrlPr>
                                    <a:rPr lang="pt-PT" sz="2000" i="1">
                                      <a:latin typeface="Cambria Math" panose="02040503050406030204" pitchFamily="18" charset="0"/>
                                    </a:rPr>
                                  </m:ctrlPr>
                                </m:sSubSupPr>
                                <m:e>
                                  <m:r>
                                    <m:rPr>
                                      <m:sty m:val="p"/>
                                    </m:rPr>
                                    <a:rPr lang="pt-PT" sz="2000">
                                      <a:latin typeface="Cambria Math" panose="02040503050406030204" pitchFamily="18" charset="0"/>
                                    </a:rPr>
                                    <m:t>g</m:t>
                                  </m:r>
                                </m:e>
                                <m:sub>
                                  <m:r>
                                    <a:rPr lang="pt-PT" sz="2000">
                                      <a:latin typeface="Cambria Math" panose="02040503050406030204" pitchFamily="18" charset="0"/>
                                    </a:rPr>
                                    <m:t>1</m:t>
                                  </m:r>
                                </m:sub>
                                <m:sup>
                                  <m:r>
                                    <a:rPr lang="pt-PT" sz="2000" i="1">
                                      <a:latin typeface="Cambria Math" panose="02040503050406030204" pitchFamily="18" charset="0"/>
                                    </a:rPr>
                                    <m:t>′</m:t>
                                  </m:r>
                                </m:sup>
                              </m:sSubSup>
                              <m:r>
                                <a:rPr lang="pt-PT" sz="2000">
                                  <a:latin typeface="Cambria Math" panose="02040503050406030204" pitchFamily="18" charset="0"/>
                                </a:rPr>
                                <m:t>2</m:t>
                              </m:r>
                              <m:sSup>
                                <m:sSupPr>
                                  <m:ctrlPr>
                                    <a:rPr lang="pt-PT" sz="2000" i="1">
                                      <a:latin typeface="Cambria Math" panose="02040503050406030204" pitchFamily="18" charset="0"/>
                                    </a:rPr>
                                  </m:ctrlPr>
                                </m:sSupPr>
                                <m:e>
                                  <m:r>
                                    <m:rPr>
                                      <m:sty m:val="p"/>
                                    </m:rPr>
                                    <a:rPr lang="pt-PT" sz="2000">
                                      <a:latin typeface="Cambria Math" panose="02040503050406030204" pitchFamily="18" charset="0"/>
                                    </a:rPr>
                                    <m:t>B</m:t>
                                  </m:r>
                                </m:e>
                                <m:sup>
                                  <m:r>
                                    <a:rPr lang="pt-PT" sz="2000" i="1">
                                      <a:latin typeface="Cambria Math" panose="02040503050406030204" pitchFamily="18" charset="0"/>
                                    </a:rPr>
                                    <m:t>′</m:t>
                                  </m:r>
                                  <m:r>
                                    <a:rPr lang="pt-PT" sz="2000">
                                      <a:latin typeface="Cambria Math" panose="02040503050406030204" pitchFamily="18" charset="0"/>
                                    </a:rPr>
                                    <m:t>,</m:t>
                                  </m:r>
                                  <m:r>
                                    <m:rPr>
                                      <m:sty m:val="p"/>
                                    </m:rPr>
                                    <a:rPr lang="pt-PT" sz="2000">
                                      <a:latin typeface="Cambria Math" panose="02040503050406030204" pitchFamily="18" charset="0"/>
                                    </a:rPr>
                                    <m:t>μ</m:t>
                                  </m:r>
                                </m:sup>
                              </m:sSup>
                            </m:e>
                          </m:d>
                        </m:e>
                        <m:sup>
                          <m:r>
                            <a:rPr lang="pt-PT" sz="2000">
                              <a:latin typeface="Cambria Math" panose="02040503050406030204" pitchFamily="18" charset="0"/>
                            </a:rPr>
                            <m:t>2</m:t>
                          </m:r>
                        </m:sup>
                      </m:sSup>
                      <m:r>
                        <a:rPr lang="pt-PT" sz="2000" i="1">
                          <a:latin typeface="Cambria Math" panose="02040503050406030204" pitchFamily="18" charset="0"/>
                        </a:rPr>
                        <m:t>,</m:t>
                      </m:r>
                    </m:oMath>
                  </m:oMathPara>
                </a14:m>
                <a:endParaRPr lang="pt-PT" sz="2000" dirty="0"/>
              </a:p>
            </p:txBody>
          </p:sp>
        </mc:Choice>
        <mc:Fallback xmlns="">
          <p:sp>
            <p:nvSpPr>
              <p:cNvPr id="5" name="Retângulo 4">
                <a:extLst>
                  <a:ext uri="{FF2B5EF4-FFF2-40B4-BE49-F238E27FC236}">
                    <a16:creationId xmlns:a16="http://schemas.microsoft.com/office/drawing/2014/main" id="{A26F7935-3CA9-494E-BA5F-F4041398DD6A}"/>
                  </a:ext>
                </a:extLst>
              </p:cNvPr>
              <p:cNvSpPr>
                <a:spLocks noRot="1" noChangeAspect="1" noMove="1" noResize="1" noEditPoints="1" noAdjustHandles="1" noChangeArrowheads="1" noChangeShapeType="1" noTextEdit="1"/>
              </p:cNvSpPr>
              <p:nvPr/>
            </p:nvSpPr>
            <p:spPr>
              <a:xfrm>
                <a:off x="13188" y="1712569"/>
                <a:ext cx="9144000" cy="1246752"/>
              </a:xfrm>
              <a:prstGeom prst="rect">
                <a:avLst/>
              </a:prstGeom>
              <a:blipFill>
                <a:blip r:embed="rId3"/>
                <a:stretch>
                  <a:fillRect/>
                </a:stretch>
              </a:blipFill>
            </p:spPr>
            <p:txBody>
              <a:bodyPr/>
              <a:lstStyle/>
              <a:p>
                <a:r>
                  <a:rPr lang="pt-PT">
                    <a:noFill/>
                  </a:rPr>
                  <a:t> </a:t>
                </a:r>
              </a:p>
            </p:txBody>
          </p:sp>
        </mc:Fallback>
      </mc:AlternateContent>
    </p:spTree>
    <p:extLst>
      <p:ext uri="{BB962C8B-B14F-4D97-AF65-F5344CB8AC3E}">
        <p14:creationId xmlns:p14="http://schemas.microsoft.com/office/powerpoint/2010/main" val="3551522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C7454-4612-4BE7-A029-6F9102157469}"/>
              </a:ext>
            </a:extLst>
          </p:cNvPr>
          <p:cNvSpPr>
            <a:spLocks noGrp="1"/>
          </p:cNvSpPr>
          <p:nvPr>
            <p:ph type="title"/>
          </p:nvPr>
        </p:nvSpPr>
        <p:spPr/>
        <p:txBody>
          <a:bodyPr>
            <a:normAutofit/>
          </a:bodyPr>
          <a:lstStyle/>
          <a:p>
            <a:r>
              <a:rPr lang="pt-PT" dirty="0"/>
              <a:t>4.2 - O sector de </a:t>
            </a:r>
            <a:r>
              <a:rPr lang="pt-PT" dirty="0" err="1"/>
              <a:t>Gauge</a:t>
            </a:r>
            <a:r>
              <a:rPr lang="pt-PT" dirty="0"/>
              <a:t> do modelo B-L-SM </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3F667C71-F8EA-4294-BAFD-D6C927864F25}"/>
                  </a:ext>
                </a:extLst>
              </p:cNvPr>
              <p:cNvSpPr>
                <a:spLocks noGrp="1"/>
              </p:cNvSpPr>
              <p:nvPr>
                <p:ph idx="1"/>
              </p:nvPr>
            </p:nvSpPr>
            <p:spPr/>
            <p:txBody>
              <a:bodyPr>
                <a:normAutofit/>
              </a:bodyPr>
              <a:lstStyle/>
              <a:p>
                <a:pPr marL="0" indent="0">
                  <a:buNone/>
                </a:pPr>
                <a:endParaRPr lang="pt-PT" sz="1500" dirty="0">
                  <a:solidFill>
                    <a:schemeClr val="tx1"/>
                  </a:solidFill>
                </a:endParaRPr>
              </a:p>
              <a:p>
                <a:pPr marL="0" indent="0" algn="ctr">
                  <a:buNone/>
                </a:pPr>
                <a14:m>
                  <m:oMath xmlns:m="http://schemas.openxmlformats.org/officeDocument/2006/math">
                    <m:sSub>
                      <m:sSubPr>
                        <m:ctrlPr>
                          <a:rPr lang="pt-PT" sz="2200" i="1">
                            <a:solidFill>
                              <a:schemeClr val="tx1"/>
                            </a:solidFill>
                            <a:latin typeface="Cambria Math" panose="02040503050406030204" pitchFamily="18" charset="0"/>
                          </a:rPr>
                        </m:ctrlPr>
                      </m:sSubPr>
                      <m:e>
                        <m:r>
                          <a:rPr lang="pt-PT" sz="2200" i="1">
                            <a:solidFill>
                              <a:schemeClr val="tx1"/>
                            </a:solidFill>
                            <a:latin typeface="Cambria Math" panose="02040503050406030204" pitchFamily="18" charset="0"/>
                          </a:rPr>
                          <m:t>𝑀</m:t>
                        </m:r>
                      </m:e>
                      <m:sub>
                        <m:r>
                          <a:rPr lang="pt-PT" sz="2200" i="1">
                            <a:solidFill>
                              <a:schemeClr val="tx1"/>
                            </a:solidFill>
                            <a:latin typeface="Cambria Math" panose="02040503050406030204" pitchFamily="18" charset="0"/>
                          </a:rPr>
                          <m:t>𝑍</m:t>
                        </m:r>
                        <m:r>
                          <a:rPr lang="pt-PT" sz="2200" i="1">
                            <a:solidFill>
                              <a:schemeClr val="tx1"/>
                            </a:solidFill>
                            <a:latin typeface="Cambria Math" panose="02040503050406030204" pitchFamily="18" charset="0"/>
                          </a:rPr>
                          <m:t>,</m:t>
                        </m:r>
                        <m:sSup>
                          <m:sSupPr>
                            <m:ctrlPr>
                              <a:rPr lang="pt-PT" sz="2200" i="1">
                                <a:solidFill>
                                  <a:schemeClr val="tx1"/>
                                </a:solidFill>
                                <a:latin typeface="Cambria Math" panose="02040503050406030204" pitchFamily="18" charset="0"/>
                              </a:rPr>
                            </m:ctrlPr>
                          </m:sSupPr>
                          <m:e>
                            <m:r>
                              <a:rPr lang="pt-PT" sz="2200" i="1">
                                <a:solidFill>
                                  <a:schemeClr val="tx1"/>
                                </a:solidFill>
                                <a:latin typeface="Cambria Math" panose="02040503050406030204" pitchFamily="18" charset="0"/>
                              </a:rPr>
                              <m:t>𝑍</m:t>
                            </m:r>
                          </m:e>
                          <m:sup>
                            <m:r>
                              <a:rPr lang="pt-PT" sz="2200" i="1">
                                <a:solidFill>
                                  <a:schemeClr val="tx1"/>
                                </a:solidFill>
                                <a:latin typeface="Cambria Math" panose="02040503050406030204" pitchFamily="18" charset="0"/>
                              </a:rPr>
                              <m:t>′</m:t>
                            </m:r>
                          </m:sup>
                        </m:sSup>
                      </m:sub>
                    </m:sSub>
                    <m:r>
                      <a:rPr lang="pt-PT" sz="2200" i="1">
                        <a:solidFill>
                          <a:schemeClr val="tx1"/>
                        </a:solidFill>
                        <a:latin typeface="Cambria Math" panose="02040503050406030204" pitchFamily="18" charset="0"/>
                      </a:rPr>
                      <m:t>=</m:t>
                    </m:r>
                    <m:rad>
                      <m:radPr>
                        <m:degHide m:val="on"/>
                        <m:ctrlPr>
                          <a:rPr lang="pt-PT" sz="2200" i="1">
                            <a:solidFill>
                              <a:schemeClr val="tx1"/>
                            </a:solidFill>
                            <a:latin typeface="Cambria Math" panose="02040503050406030204" pitchFamily="18" charset="0"/>
                          </a:rPr>
                        </m:ctrlPr>
                      </m:radPr>
                      <m:deg/>
                      <m:e>
                        <m:sSup>
                          <m:sSupPr>
                            <m:ctrlPr>
                              <a:rPr lang="pt-PT" sz="2200" i="1">
                                <a:solidFill>
                                  <a:schemeClr val="tx1"/>
                                </a:solidFill>
                                <a:latin typeface="Cambria Math" panose="02040503050406030204" pitchFamily="18" charset="0"/>
                              </a:rPr>
                            </m:ctrlPr>
                          </m:sSupPr>
                          <m:e>
                            <m:r>
                              <a:rPr lang="pt-PT" sz="2200" i="1">
                                <a:solidFill>
                                  <a:schemeClr val="tx1"/>
                                </a:solidFill>
                                <a:latin typeface="Cambria Math" panose="02040503050406030204" pitchFamily="18" charset="0"/>
                              </a:rPr>
                              <m:t>𝑔</m:t>
                            </m:r>
                          </m:e>
                          <m:sup>
                            <m:r>
                              <a:rPr lang="pt-PT" sz="2200" i="1">
                                <a:solidFill>
                                  <a:schemeClr val="tx1"/>
                                </a:solidFill>
                                <a:latin typeface="Cambria Math" panose="02040503050406030204" pitchFamily="18" charset="0"/>
                              </a:rPr>
                              <m:t>2</m:t>
                            </m:r>
                          </m:sup>
                        </m:sSup>
                        <m:r>
                          <a:rPr lang="pt-PT" sz="2200" i="1">
                            <a:solidFill>
                              <a:schemeClr val="tx1"/>
                            </a:solidFill>
                            <a:latin typeface="Cambria Math" panose="02040503050406030204" pitchFamily="18" charset="0"/>
                          </a:rPr>
                          <m:t>+</m:t>
                        </m:r>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𝑔</m:t>
                            </m:r>
                          </m:e>
                          <m:sub>
                            <m:r>
                              <a:rPr lang="pt-PT" sz="2200" i="1">
                                <a:solidFill>
                                  <a:schemeClr val="tx1"/>
                                </a:solidFill>
                                <a:latin typeface="Cambria Math" panose="02040503050406030204" pitchFamily="18" charset="0"/>
                              </a:rPr>
                              <m:t>1</m:t>
                            </m:r>
                          </m:sub>
                          <m:sup>
                            <m:r>
                              <a:rPr lang="pt-PT" sz="2200" i="1">
                                <a:solidFill>
                                  <a:schemeClr val="tx1"/>
                                </a:solidFill>
                                <a:latin typeface="Cambria Math" panose="02040503050406030204" pitchFamily="18" charset="0"/>
                              </a:rPr>
                              <m:t>2</m:t>
                            </m:r>
                          </m:sup>
                        </m:sSubSup>
                      </m:e>
                    </m:rad>
                    <m:r>
                      <a:rPr lang="pt-PT" sz="2200">
                        <a:solidFill>
                          <a:schemeClr val="tx1"/>
                        </a:solidFill>
                        <a:latin typeface="Cambria Math" panose="02040503050406030204" pitchFamily="18" charset="0"/>
                      </a:rPr>
                      <m:t>⋅</m:t>
                    </m:r>
                    <m:f>
                      <m:fPr>
                        <m:ctrlPr>
                          <a:rPr lang="pt-PT" sz="2200" i="1">
                            <a:solidFill>
                              <a:schemeClr val="tx1"/>
                            </a:solidFill>
                            <a:latin typeface="Cambria Math" panose="02040503050406030204" pitchFamily="18" charset="0"/>
                          </a:rPr>
                        </m:ctrlPr>
                      </m:fPr>
                      <m:num>
                        <m:r>
                          <a:rPr lang="pt-PT" sz="2200" i="1">
                            <a:solidFill>
                              <a:schemeClr val="tx1"/>
                            </a:solidFill>
                            <a:latin typeface="Cambria Math" panose="02040503050406030204" pitchFamily="18" charset="0"/>
                          </a:rPr>
                          <m:t>𝑣</m:t>
                        </m:r>
                      </m:num>
                      <m:den>
                        <m:r>
                          <a:rPr lang="pt-PT" sz="2200" i="1">
                            <a:solidFill>
                              <a:schemeClr val="tx1"/>
                            </a:solidFill>
                            <a:latin typeface="Cambria Math" panose="02040503050406030204" pitchFamily="18" charset="0"/>
                          </a:rPr>
                          <m:t>2</m:t>
                        </m:r>
                      </m:den>
                    </m:f>
                    <m:d>
                      <m:dPr>
                        <m:begChr m:val="["/>
                        <m:endChr m:val="]"/>
                        <m:ctrlPr>
                          <a:rPr lang="pt-PT" sz="2200" i="1">
                            <a:solidFill>
                              <a:schemeClr val="tx1"/>
                            </a:solidFill>
                            <a:latin typeface="Cambria Math" panose="02040503050406030204" pitchFamily="18" charset="0"/>
                          </a:rPr>
                        </m:ctrlPr>
                      </m:dPr>
                      <m:e>
                        <m:f>
                          <m:fPr>
                            <m:ctrlPr>
                              <a:rPr lang="pt-PT" sz="2200" i="1">
                                <a:solidFill>
                                  <a:schemeClr val="tx1"/>
                                </a:solidFill>
                                <a:latin typeface="Cambria Math" panose="02040503050406030204" pitchFamily="18" charset="0"/>
                              </a:rPr>
                            </m:ctrlPr>
                          </m:fPr>
                          <m:num>
                            <m:r>
                              <a:rPr lang="pt-PT" sz="2200" i="1">
                                <a:solidFill>
                                  <a:schemeClr val="tx1"/>
                                </a:solidFill>
                                <a:latin typeface="Cambria Math" panose="02040503050406030204" pitchFamily="18" charset="0"/>
                              </a:rPr>
                              <m:t>1</m:t>
                            </m:r>
                          </m:num>
                          <m:den>
                            <m:r>
                              <a:rPr lang="pt-PT" sz="2200" i="1">
                                <a:solidFill>
                                  <a:schemeClr val="tx1"/>
                                </a:solidFill>
                                <a:latin typeface="Cambria Math" panose="02040503050406030204" pitchFamily="18" charset="0"/>
                              </a:rPr>
                              <m:t>2</m:t>
                            </m:r>
                          </m:den>
                        </m:f>
                        <m:d>
                          <m:dPr>
                            <m:ctrlPr>
                              <a:rPr lang="pt-PT" sz="2200" i="1">
                                <a:solidFill>
                                  <a:schemeClr val="tx1"/>
                                </a:solidFill>
                                <a:latin typeface="Cambria Math" panose="02040503050406030204" pitchFamily="18" charset="0"/>
                              </a:rPr>
                            </m:ctrlPr>
                          </m:dPr>
                          <m:e>
                            <m:f>
                              <m:fPr>
                                <m:ctrlPr>
                                  <a:rPr lang="pt-PT" sz="2200" i="1">
                                    <a:solidFill>
                                      <a:schemeClr val="tx1"/>
                                    </a:solidFill>
                                    <a:latin typeface="Cambria Math" panose="02040503050406030204" pitchFamily="18" charset="0"/>
                                  </a:rPr>
                                </m:ctrlPr>
                              </m:fPr>
                              <m:num>
                                <m:acc>
                                  <m:accPr>
                                    <m:chr m:val="̃"/>
                                    <m:ctrlPr>
                                      <a:rPr lang="pt-PT" sz="2200" i="1">
                                        <a:solidFill>
                                          <a:schemeClr val="tx1"/>
                                        </a:solidFill>
                                        <a:latin typeface="Cambria Math" panose="02040503050406030204" pitchFamily="18" charset="0"/>
                                      </a:rPr>
                                    </m:ctrlPr>
                                  </m:accPr>
                                  <m:e>
                                    <m:sSup>
                                      <m:sSupPr>
                                        <m:ctrlPr>
                                          <a:rPr lang="pt-PT" sz="2200" i="1">
                                            <a:solidFill>
                                              <a:schemeClr val="tx1"/>
                                            </a:solidFill>
                                            <a:latin typeface="Cambria Math" panose="02040503050406030204" pitchFamily="18" charset="0"/>
                                          </a:rPr>
                                        </m:ctrlPr>
                                      </m:sSupPr>
                                      <m:e>
                                        <m:r>
                                          <a:rPr lang="pt-PT" sz="2200" i="1">
                                            <a:solidFill>
                                              <a:schemeClr val="tx1"/>
                                            </a:solidFill>
                                            <a:latin typeface="Cambria Math" panose="02040503050406030204" pitchFamily="18" charset="0"/>
                                          </a:rPr>
                                          <m:t>𝑔</m:t>
                                        </m:r>
                                      </m:e>
                                      <m:sup>
                                        <m:r>
                                          <a:rPr lang="pt-PT" sz="2200" i="1">
                                            <a:solidFill>
                                              <a:schemeClr val="tx1"/>
                                            </a:solidFill>
                                            <a:latin typeface="Cambria Math" panose="02040503050406030204" pitchFamily="18" charset="0"/>
                                          </a:rPr>
                                          <m:t>2</m:t>
                                        </m:r>
                                      </m:sup>
                                    </m:sSup>
                                  </m:e>
                                </m:acc>
                                <m:r>
                                  <a:rPr lang="pt-PT" sz="2200" i="1">
                                    <a:solidFill>
                                      <a:schemeClr val="tx1"/>
                                    </a:solidFill>
                                    <a:latin typeface="Cambria Math" panose="02040503050406030204" pitchFamily="18" charset="0"/>
                                  </a:rPr>
                                  <m:t>+16</m:t>
                                </m:r>
                                <m:sSup>
                                  <m:sSupPr>
                                    <m:ctrlPr>
                                      <a:rPr lang="pt-PT" sz="2200" i="1">
                                        <a:solidFill>
                                          <a:schemeClr val="tx1"/>
                                        </a:solidFill>
                                        <a:latin typeface="Cambria Math" panose="02040503050406030204" pitchFamily="18" charset="0"/>
                                      </a:rPr>
                                    </m:ctrlPr>
                                  </m:sSupPr>
                                  <m:e>
                                    <m:d>
                                      <m:dPr>
                                        <m:ctrlPr>
                                          <a:rPr lang="pt-PT" sz="2200" i="1">
                                            <a:solidFill>
                                              <a:schemeClr val="tx1"/>
                                            </a:solidFill>
                                            <a:latin typeface="Cambria Math" panose="02040503050406030204" pitchFamily="18" charset="0"/>
                                          </a:rPr>
                                        </m:ctrlPr>
                                      </m:dPr>
                                      <m:e>
                                        <m:f>
                                          <m:fPr>
                                            <m:ctrlPr>
                                              <a:rPr lang="pt-PT" sz="2200" i="1">
                                                <a:solidFill>
                                                  <a:schemeClr val="tx1"/>
                                                </a:solidFill>
                                                <a:latin typeface="Cambria Math" panose="02040503050406030204" pitchFamily="18" charset="0"/>
                                              </a:rPr>
                                            </m:ctrlPr>
                                          </m:fPr>
                                          <m:num>
                                            <m:r>
                                              <a:rPr lang="pt-PT" sz="2200" i="1">
                                                <a:solidFill>
                                                  <a:schemeClr val="tx1"/>
                                                </a:solidFill>
                                                <a:latin typeface="Cambria Math" panose="02040503050406030204" pitchFamily="18" charset="0"/>
                                              </a:rPr>
                                              <m:t>𝑥</m:t>
                                            </m:r>
                                          </m:num>
                                          <m:den>
                                            <m:r>
                                              <a:rPr lang="pt-PT" sz="2200" i="1">
                                                <a:solidFill>
                                                  <a:schemeClr val="tx1"/>
                                                </a:solidFill>
                                                <a:latin typeface="Cambria Math" panose="02040503050406030204" pitchFamily="18" charset="0"/>
                                              </a:rPr>
                                              <m:t>𝑣</m:t>
                                            </m:r>
                                          </m:den>
                                        </m:f>
                                      </m:e>
                                    </m:d>
                                  </m:e>
                                  <m:sup>
                                    <m:r>
                                      <a:rPr lang="pt-PT" sz="2200" i="1">
                                        <a:solidFill>
                                          <a:schemeClr val="tx1"/>
                                        </a:solidFill>
                                        <a:latin typeface="Cambria Math" panose="02040503050406030204" pitchFamily="18" charset="0"/>
                                      </a:rPr>
                                      <m:t>2</m:t>
                                    </m:r>
                                  </m:sup>
                                </m:sSup>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𝑔</m:t>
                                    </m:r>
                                  </m:e>
                                  <m:sub>
                                    <m:r>
                                      <a:rPr lang="pt-PT" sz="2200" i="1">
                                        <a:solidFill>
                                          <a:schemeClr val="tx1"/>
                                        </a:solidFill>
                                        <a:latin typeface="Cambria Math" panose="02040503050406030204" pitchFamily="18" charset="0"/>
                                      </a:rPr>
                                      <m:t>1</m:t>
                                    </m:r>
                                  </m:sub>
                                  <m:sup>
                                    <m:r>
                                      <a:rPr lang="pt-PT" sz="2200" i="1">
                                        <a:solidFill>
                                          <a:schemeClr val="tx1"/>
                                        </a:solidFill>
                                        <a:latin typeface="Cambria Math" panose="02040503050406030204" pitchFamily="18" charset="0"/>
                                      </a:rPr>
                                      <m:t>′2</m:t>
                                    </m:r>
                                  </m:sup>
                                </m:sSubSup>
                              </m:num>
                              <m:den>
                                <m:sSup>
                                  <m:sSupPr>
                                    <m:ctrlPr>
                                      <a:rPr lang="pt-PT" sz="2200" i="1">
                                        <a:solidFill>
                                          <a:schemeClr val="tx1"/>
                                        </a:solidFill>
                                        <a:latin typeface="Cambria Math" panose="02040503050406030204" pitchFamily="18" charset="0"/>
                                      </a:rPr>
                                    </m:ctrlPr>
                                  </m:sSupPr>
                                  <m:e>
                                    <m:r>
                                      <a:rPr lang="pt-PT" sz="2200" i="1">
                                        <a:solidFill>
                                          <a:schemeClr val="tx1"/>
                                        </a:solidFill>
                                        <a:latin typeface="Cambria Math" panose="02040503050406030204" pitchFamily="18" charset="0"/>
                                      </a:rPr>
                                      <m:t>𝑔</m:t>
                                    </m:r>
                                  </m:e>
                                  <m:sup>
                                    <m:r>
                                      <a:rPr lang="pt-PT" sz="2200" i="1">
                                        <a:solidFill>
                                          <a:schemeClr val="tx1"/>
                                        </a:solidFill>
                                        <a:latin typeface="Cambria Math" panose="02040503050406030204" pitchFamily="18" charset="0"/>
                                      </a:rPr>
                                      <m:t>2</m:t>
                                    </m:r>
                                  </m:sup>
                                </m:sSup>
                                <m:r>
                                  <a:rPr lang="pt-PT" sz="2200" i="1">
                                    <a:solidFill>
                                      <a:schemeClr val="tx1"/>
                                    </a:solidFill>
                                    <a:latin typeface="Cambria Math" panose="02040503050406030204" pitchFamily="18" charset="0"/>
                                  </a:rPr>
                                  <m:t>+</m:t>
                                </m:r>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𝑔</m:t>
                                    </m:r>
                                  </m:e>
                                  <m:sub>
                                    <m:r>
                                      <a:rPr lang="pt-PT" sz="2200" i="1">
                                        <a:solidFill>
                                          <a:schemeClr val="tx1"/>
                                        </a:solidFill>
                                        <a:latin typeface="Cambria Math" panose="02040503050406030204" pitchFamily="18" charset="0"/>
                                      </a:rPr>
                                      <m:t>1</m:t>
                                    </m:r>
                                  </m:sub>
                                  <m:sup>
                                    <m:r>
                                      <a:rPr lang="pt-PT" sz="2200" i="1">
                                        <a:solidFill>
                                          <a:schemeClr val="tx1"/>
                                        </a:solidFill>
                                        <a:latin typeface="Cambria Math" panose="02040503050406030204" pitchFamily="18" charset="0"/>
                                      </a:rPr>
                                      <m:t>2</m:t>
                                    </m:r>
                                  </m:sup>
                                </m:sSubSup>
                              </m:den>
                            </m:f>
                            <m:r>
                              <a:rPr lang="pt-PT" sz="2200" i="1">
                                <a:solidFill>
                                  <a:schemeClr val="tx1"/>
                                </a:solidFill>
                                <a:latin typeface="Cambria Math" panose="02040503050406030204" pitchFamily="18" charset="0"/>
                              </a:rPr>
                              <m:t>+1</m:t>
                            </m:r>
                          </m:e>
                        </m:d>
                        <m:r>
                          <a:rPr lang="pt-PT" sz="2200">
                            <a:solidFill>
                              <a:schemeClr val="tx1"/>
                            </a:solidFill>
                            <a:latin typeface="Cambria Math" panose="02040503050406030204" pitchFamily="18" charset="0"/>
                          </a:rPr>
                          <m:t>∓</m:t>
                        </m:r>
                        <m:f>
                          <m:fPr>
                            <m:ctrlPr>
                              <a:rPr lang="pt-PT" sz="2200" i="1">
                                <a:solidFill>
                                  <a:schemeClr val="tx1"/>
                                </a:solidFill>
                                <a:latin typeface="Cambria Math" panose="02040503050406030204" pitchFamily="18" charset="0"/>
                              </a:rPr>
                            </m:ctrlPr>
                          </m:fPr>
                          <m:num>
                            <m:acc>
                              <m:accPr>
                                <m:chr m:val="̃"/>
                                <m:ctrlPr>
                                  <a:rPr lang="pt-PT" sz="2200" i="1">
                                    <a:solidFill>
                                      <a:schemeClr val="tx1"/>
                                    </a:solidFill>
                                    <a:latin typeface="Cambria Math" panose="02040503050406030204" pitchFamily="18" charset="0"/>
                                  </a:rPr>
                                </m:ctrlPr>
                              </m:accPr>
                              <m:e>
                                <m:r>
                                  <a:rPr lang="pt-PT" sz="2200" i="1">
                                    <a:solidFill>
                                      <a:schemeClr val="tx1"/>
                                    </a:solidFill>
                                    <a:latin typeface="Cambria Math" panose="02040503050406030204" pitchFamily="18" charset="0"/>
                                  </a:rPr>
                                  <m:t>𝑔</m:t>
                                </m:r>
                              </m:e>
                            </m:acc>
                          </m:num>
                          <m:den>
                            <m:func>
                              <m:funcPr>
                                <m:ctrlPr>
                                  <a:rPr lang="pt-PT" sz="2200" i="1">
                                    <a:solidFill>
                                      <a:schemeClr val="tx1"/>
                                    </a:solidFill>
                                    <a:latin typeface="Cambria Math" panose="02040503050406030204" pitchFamily="18" charset="0"/>
                                  </a:rPr>
                                </m:ctrlPr>
                              </m:funcPr>
                              <m:fName>
                                <m:r>
                                  <m:rPr>
                                    <m:sty m:val="p"/>
                                  </m:rPr>
                                  <a:rPr lang="pt-PT" sz="2200">
                                    <a:solidFill>
                                      <a:schemeClr val="tx1"/>
                                    </a:solidFill>
                                    <a:latin typeface="Cambria Math" panose="02040503050406030204" pitchFamily="18" charset="0"/>
                                  </a:rPr>
                                  <m:t>sin</m:t>
                                </m:r>
                              </m:fName>
                              <m:e>
                                <m:d>
                                  <m:dPr>
                                    <m:ctrlPr>
                                      <a:rPr lang="pt-PT" sz="2200" i="1">
                                        <a:solidFill>
                                          <a:schemeClr val="tx1"/>
                                        </a:solidFill>
                                        <a:latin typeface="Cambria Math" panose="02040503050406030204" pitchFamily="18" charset="0"/>
                                      </a:rPr>
                                    </m:ctrlPr>
                                  </m:dPr>
                                  <m:e>
                                    <m:r>
                                      <a:rPr lang="pt-PT" sz="2200" i="1">
                                        <a:solidFill>
                                          <a:schemeClr val="tx1"/>
                                        </a:solidFill>
                                        <a:latin typeface="Cambria Math" panose="02040503050406030204" pitchFamily="18" charset="0"/>
                                      </a:rPr>
                                      <m:t>2</m:t>
                                    </m:r>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γ</m:t>
                                        </m:r>
                                      </m:e>
                                      <m:sup>
                                        <m:r>
                                          <a:rPr lang="pt-PT" sz="2200" i="1">
                                            <a:solidFill>
                                              <a:schemeClr val="tx1"/>
                                            </a:solidFill>
                                            <a:latin typeface="Cambria Math" panose="02040503050406030204" pitchFamily="18" charset="0"/>
                                          </a:rPr>
                                          <m:t>′</m:t>
                                        </m:r>
                                      </m:sup>
                                    </m:sSup>
                                  </m:e>
                                </m:d>
                              </m:e>
                            </m:func>
                            <m:rad>
                              <m:radPr>
                                <m:degHide m:val="on"/>
                                <m:ctrlPr>
                                  <a:rPr lang="pt-PT" sz="2200" i="1">
                                    <a:solidFill>
                                      <a:schemeClr val="tx1"/>
                                    </a:solidFill>
                                    <a:latin typeface="Cambria Math" panose="02040503050406030204" pitchFamily="18" charset="0"/>
                                  </a:rPr>
                                </m:ctrlPr>
                              </m:radPr>
                              <m:deg/>
                              <m:e>
                                <m:sSup>
                                  <m:sSupPr>
                                    <m:ctrlPr>
                                      <a:rPr lang="pt-PT" sz="2200" i="1">
                                        <a:solidFill>
                                          <a:schemeClr val="tx1"/>
                                        </a:solidFill>
                                        <a:latin typeface="Cambria Math" panose="02040503050406030204" pitchFamily="18" charset="0"/>
                                      </a:rPr>
                                    </m:ctrlPr>
                                  </m:sSupPr>
                                  <m:e>
                                    <m:r>
                                      <a:rPr lang="pt-PT" sz="2200" i="1">
                                        <a:solidFill>
                                          <a:schemeClr val="tx1"/>
                                        </a:solidFill>
                                        <a:latin typeface="Cambria Math" panose="02040503050406030204" pitchFamily="18" charset="0"/>
                                      </a:rPr>
                                      <m:t>𝑔</m:t>
                                    </m:r>
                                  </m:e>
                                  <m:sup>
                                    <m:r>
                                      <a:rPr lang="pt-PT" sz="2200" i="1">
                                        <a:solidFill>
                                          <a:schemeClr val="tx1"/>
                                        </a:solidFill>
                                        <a:latin typeface="Cambria Math" panose="02040503050406030204" pitchFamily="18" charset="0"/>
                                      </a:rPr>
                                      <m:t>2</m:t>
                                    </m:r>
                                  </m:sup>
                                </m:sSup>
                                <m:r>
                                  <a:rPr lang="pt-PT" sz="2200" i="1">
                                    <a:solidFill>
                                      <a:schemeClr val="tx1"/>
                                    </a:solidFill>
                                    <a:latin typeface="Cambria Math" panose="02040503050406030204" pitchFamily="18" charset="0"/>
                                  </a:rPr>
                                  <m:t>+</m:t>
                                </m:r>
                                <m:sSubSup>
                                  <m:sSubSupPr>
                                    <m:ctrlPr>
                                      <a:rPr lang="pt-PT" sz="2200" i="1">
                                        <a:solidFill>
                                          <a:schemeClr val="tx1"/>
                                        </a:solidFill>
                                        <a:latin typeface="Cambria Math" panose="02040503050406030204" pitchFamily="18" charset="0"/>
                                      </a:rPr>
                                    </m:ctrlPr>
                                  </m:sSubSupPr>
                                  <m:e>
                                    <m:r>
                                      <a:rPr lang="pt-PT" sz="2200" i="1">
                                        <a:solidFill>
                                          <a:schemeClr val="tx1"/>
                                        </a:solidFill>
                                        <a:latin typeface="Cambria Math" panose="02040503050406030204" pitchFamily="18" charset="0"/>
                                      </a:rPr>
                                      <m:t>𝑔</m:t>
                                    </m:r>
                                  </m:e>
                                  <m:sub>
                                    <m:r>
                                      <a:rPr lang="pt-PT" sz="2200" i="1">
                                        <a:solidFill>
                                          <a:schemeClr val="tx1"/>
                                        </a:solidFill>
                                        <a:latin typeface="Cambria Math" panose="02040503050406030204" pitchFamily="18" charset="0"/>
                                      </a:rPr>
                                      <m:t>1</m:t>
                                    </m:r>
                                  </m:sub>
                                  <m:sup>
                                    <m:r>
                                      <a:rPr lang="pt-PT" sz="2200" i="1">
                                        <a:solidFill>
                                          <a:schemeClr val="tx1"/>
                                        </a:solidFill>
                                        <a:latin typeface="Cambria Math" panose="02040503050406030204" pitchFamily="18" charset="0"/>
                                      </a:rPr>
                                      <m:t>2</m:t>
                                    </m:r>
                                  </m:sup>
                                </m:sSubSup>
                              </m:e>
                            </m:rad>
                          </m:den>
                        </m:f>
                      </m:e>
                    </m:d>
                  </m:oMath>
                </a14:m>
                <a:r>
                  <a:rPr lang="pt-PT" sz="2200" dirty="0">
                    <a:solidFill>
                      <a:schemeClr val="tx1"/>
                    </a:solidFill>
                  </a:rPr>
                  <a:t> ,</a:t>
                </a:r>
                <a:r>
                  <a:rPr lang="pt-PT" sz="1500" dirty="0">
                    <a:solidFill>
                      <a:schemeClr val="tx1"/>
                    </a:solidFill>
                  </a:rPr>
                  <a:t>	</a:t>
                </a:r>
              </a:p>
              <a:p>
                <a:pPr marL="0" indent="0">
                  <a:buNone/>
                </a:pPr>
                <a:endParaRPr lang="pt-PT" sz="1500" dirty="0">
                  <a:solidFill>
                    <a:schemeClr val="tx1"/>
                  </a:solidFill>
                </a:endParaRPr>
              </a:p>
              <a:p>
                <a:pPr marL="0" indent="0">
                  <a:buNone/>
                </a:pPr>
                <a:r>
                  <a:rPr lang="pt-PT" sz="2200" dirty="0">
                    <a:solidFill>
                      <a:schemeClr val="tx1"/>
                    </a:solidFill>
                  </a:rPr>
                  <a:t>onde </a:t>
                </a:r>
                <a14:m>
                  <m:oMath xmlns:m="http://schemas.openxmlformats.org/officeDocument/2006/math">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γ</m:t>
                        </m:r>
                      </m:e>
                      <m:sup>
                        <m:r>
                          <a:rPr lang="pt-PT" sz="2200" i="1">
                            <a:solidFill>
                              <a:schemeClr val="tx1"/>
                            </a:solidFill>
                            <a:latin typeface="Cambria Math" panose="02040503050406030204" pitchFamily="18" charset="0"/>
                          </a:rPr>
                          <m:t>′</m:t>
                        </m:r>
                      </m:sup>
                    </m:sSup>
                  </m:oMath>
                </a14:m>
                <a:r>
                  <a:rPr lang="pt-PT" sz="2200" dirty="0">
                    <a:solidFill>
                      <a:schemeClr val="tx1"/>
                    </a:solidFill>
                  </a:rPr>
                  <a:t> é um angulo de mistura entre os bosões Z que pode ser relacionado com os “</a:t>
                </a:r>
                <a:r>
                  <a:rPr lang="pt-PT" sz="2200" i="1" dirty="0" err="1">
                    <a:solidFill>
                      <a:schemeClr val="tx1"/>
                    </a:solidFill>
                  </a:rPr>
                  <a:t>couplings</a:t>
                </a:r>
                <a:r>
                  <a:rPr lang="pt-PT" sz="2200" dirty="0">
                    <a:solidFill>
                      <a:schemeClr val="tx1"/>
                    </a:solidFill>
                  </a:rPr>
                  <a:t>” associados aos vários campos de </a:t>
                </a:r>
                <a:r>
                  <a:rPr lang="pt-PT" sz="2200" dirty="0" err="1">
                    <a:solidFill>
                      <a:schemeClr val="tx1"/>
                    </a:solidFill>
                  </a:rPr>
                  <a:t>Gague</a:t>
                </a:r>
                <a:r>
                  <a:rPr lang="pt-PT" sz="2200" dirty="0">
                    <a:solidFill>
                      <a:schemeClr val="tx1"/>
                    </a:solidFill>
                  </a:rPr>
                  <a:t> por,  </a:t>
                </a:r>
              </a:p>
              <a:p>
                <a:pPr marL="0" indent="0">
                  <a:buNone/>
                </a:pPr>
                <a:endParaRPr lang="pt-PT" sz="1500" dirty="0">
                  <a:solidFill>
                    <a:schemeClr val="tx1"/>
                  </a:solidFill>
                </a:endParaRPr>
              </a:p>
              <a:p>
                <a:pPr marL="0" indent="0">
                  <a:buNone/>
                </a:pPr>
                <a:endParaRPr lang="pt-PT" sz="1500" dirty="0">
                  <a:solidFill>
                    <a:schemeClr val="tx1"/>
                  </a:solidFill>
                </a:endParaRPr>
              </a:p>
              <a:p>
                <a:pPr marL="0" indent="0">
                  <a:buNone/>
                </a:pPr>
                <a:endParaRPr lang="pt-PT" sz="1500" dirty="0">
                  <a:solidFill>
                    <a:schemeClr val="tx1"/>
                  </a:solidFill>
                </a:endParaRPr>
              </a:p>
              <a:p>
                <a:pPr marL="0" indent="0">
                  <a:buNone/>
                </a:pPr>
                <a:endParaRPr lang="pt-PT" sz="1500" dirty="0">
                  <a:solidFill>
                    <a:srgbClr val="FF0000"/>
                  </a:solidFill>
                </a:endParaRPr>
              </a:p>
            </p:txBody>
          </p:sp>
        </mc:Choice>
        <mc:Fallback xmlns="">
          <p:sp>
            <p:nvSpPr>
              <p:cNvPr id="14" name="Marcador de Posição de Conteúdo 2">
                <a:extLst>
                  <a:ext uri="{FF2B5EF4-FFF2-40B4-BE49-F238E27FC236}">
                    <a16:creationId xmlns:a16="http://schemas.microsoft.com/office/drawing/2014/main" id="{3F667C71-F8EA-4294-BAFD-D6C927864F25}"/>
                  </a:ext>
                </a:extLst>
              </p:cNvPr>
              <p:cNvSpPr>
                <a:spLocks noGrp="1" noRot="1" noChangeAspect="1" noMove="1" noResize="1" noEditPoints="1" noAdjustHandles="1" noChangeArrowheads="1" noChangeShapeType="1" noTextEdit="1"/>
              </p:cNvSpPr>
              <p:nvPr>
                <p:ph idx="1"/>
              </p:nvPr>
            </p:nvSpPr>
            <p:spPr>
              <a:blipFill>
                <a:blip r:embed="rId2"/>
                <a:stretch>
                  <a:fillRect l="-1897"/>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6" name="Retângulo 5">
                <a:extLst>
                  <a:ext uri="{FF2B5EF4-FFF2-40B4-BE49-F238E27FC236}">
                    <a16:creationId xmlns:a16="http://schemas.microsoft.com/office/drawing/2014/main" id="{CC17C01E-7321-4D92-A4F5-2B5EADD6A658}"/>
                  </a:ext>
                </a:extLst>
              </p:cNvPr>
              <p:cNvSpPr/>
              <p:nvPr/>
            </p:nvSpPr>
            <p:spPr>
              <a:xfrm>
                <a:off x="0" y="4285740"/>
                <a:ext cx="9143999" cy="15658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pt-PT" sz="2200" i="1">
                              <a:latin typeface="Cambria Math" panose="02040503050406030204" pitchFamily="18" charset="0"/>
                            </a:rPr>
                          </m:ctrlPr>
                        </m:funcPr>
                        <m:fName>
                          <m:r>
                            <m:rPr>
                              <m:sty m:val="p"/>
                            </m:rPr>
                            <a:rPr lang="pt-PT" sz="2200">
                              <a:latin typeface="Cambria Math" panose="02040503050406030204" pitchFamily="18" charset="0"/>
                            </a:rPr>
                            <m:t>sin</m:t>
                          </m:r>
                        </m:fName>
                        <m:e>
                          <m:d>
                            <m:dPr>
                              <m:ctrlPr>
                                <a:rPr lang="pt-PT" sz="2200" i="1">
                                  <a:latin typeface="Cambria Math" panose="02040503050406030204" pitchFamily="18" charset="0"/>
                                </a:rPr>
                              </m:ctrlPr>
                            </m:dPr>
                            <m:e>
                              <m:r>
                                <a:rPr lang="pt-PT" sz="2200" i="0">
                                  <a:latin typeface="Cambria Math" panose="02040503050406030204" pitchFamily="18" charset="0"/>
                                </a:rPr>
                                <m:t>2</m:t>
                              </m:r>
                              <m:sSup>
                                <m:sSupPr>
                                  <m:ctrlPr>
                                    <a:rPr lang="pt-PT" sz="2200" i="1">
                                      <a:latin typeface="Cambria Math" panose="02040503050406030204" pitchFamily="18" charset="0"/>
                                    </a:rPr>
                                  </m:ctrlPr>
                                </m:sSupPr>
                                <m:e>
                                  <m:r>
                                    <m:rPr>
                                      <m:sty m:val="p"/>
                                    </m:rPr>
                                    <a:rPr lang="pt-PT" sz="2200" i="0">
                                      <a:latin typeface="Cambria Math" panose="02040503050406030204" pitchFamily="18" charset="0"/>
                                    </a:rPr>
                                    <m:t>γ</m:t>
                                  </m:r>
                                </m:e>
                                <m:sup>
                                  <m:r>
                                    <a:rPr lang="pt-PT" sz="2200" i="0">
                                      <a:latin typeface="Cambria Math" panose="02040503050406030204" pitchFamily="18" charset="0"/>
                                    </a:rPr>
                                    <m:t>′</m:t>
                                  </m:r>
                                </m:sup>
                              </m:sSup>
                            </m:e>
                          </m:d>
                        </m:e>
                      </m:func>
                      <m:r>
                        <a:rPr lang="pt-PT" sz="2200" i="0">
                          <a:latin typeface="Cambria Math" panose="02040503050406030204" pitchFamily="18" charset="0"/>
                        </a:rPr>
                        <m:t>=</m:t>
                      </m:r>
                      <m:f>
                        <m:fPr>
                          <m:ctrlPr>
                            <a:rPr lang="pt-PT" sz="2200" i="1">
                              <a:latin typeface="Cambria Math" panose="02040503050406030204" pitchFamily="18" charset="0"/>
                            </a:rPr>
                          </m:ctrlPr>
                        </m:fPr>
                        <m:num>
                          <m:r>
                            <a:rPr lang="pt-PT" sz="2200" i="0">
                              <a:latin typeface="Cambria Math" panose="02040503050406030204" pitchFamily="18" charset="0"/>
                            </a:rPr>
                            <m:t>2</m:t>
                          </m:r>
                          <m:acc>
                            <m:accPr>
                              <m:chr m:val="̃"/>
                              <m:ctrlPr>
                                <a:rPr lang="pt-PT" sz="2200" i="1">
                                  <a:latin typeface="Cambria Math" panose="02040503050406030204" pitchFamily="18" charset="0"/>
                                </a:rPr>
                              </m:ctrlPr>
                            </m:accPr>
                            <m:e>
                              <m:r>
                                <a:rPr lang="pt-PT" sz="2200" i="1">
                                  <a:latin typeface="Cambria Math" panose="02040503050406030204" pitchFamily="18" charset="0"/>
                                </a:rPr>
                                <m:t>𝑔</m:t>
                              </m:r>
                            </m:e>
                          </m:acc>
                          <m:rad>
                            <m:radPr>
                              <m:degHide m:val="on"/>
                              <m:ctrlPr>
                                <a:rPr lang="pt-PT" sz="2200" i="1">
                                  <a:latin typeface="Cambria Math" panose="02040503050406030204" pitchFamily="18" charset="0"/>
                                </a:rPr>
                              </m:ctrlPr>
                            </m:radPr>
                            <m:deg/>
                            <m:e>
                              <m:sSup>
                                <m:sSupPr>
                                  <m:ctrlPr>
                                    <a:rPr lang="pt-PT" sz="2200" i="1">
                                      <a:latin typeface="Cambria Math" panose="02040503050406030204" pitchFamily="18" charset="0"/>
                                    </a:rPr>
                                  </m:ctrlPr>
                                </m:sSupPr>
                                <m:e>
                                  <m:r>
                                    <a:rPr lang="pt-PT" sz="2200" i="1">
                                      <a:latin typeface="Cambria Math" panose="02040503050406030204" pitchFamily="18" charset="0"/>
                                    </a:rPr>
                                    <m:t>𝑔</m:t>
                                  </m:r>
                                </m:e>
                                <m:sup>
                                  <m:r>
                                    <a:rPr lang="pt-PT" sz="2200" i="0">
                                      <a:latin typeface="Cambria Math" panose="02040503050406030204" pitchFamily="18" charset="0"/>
                                    </a:rPr>
                                    <m:t>2</m:t>
                                  </m:r>
                                </m:sup>
                              </m:sSup>
                              <m:r>
                                <a:rPr lang="pt-PT" sz="2200" i="0">
                                  <a:latin typeface="Cambria Math" panose="02040503050406030204" pitchFamily="18" charset="0"/>
                                </a:rPr>
                                <m:t>+</m:t>
                              </m:r>
                              <m:sSubSup>
                                <m:sSubSupPr>
                                  <m:ctrlPr>
                                    <a:rPr lang="pt-PT" sz="2200" i="1">
                                      <a:latin typeface="Cambria Math" panose="02040503050406030204" pitchFamily="18" charset="0"/>
                                    </a:rPr>
                                  </m:ctrlPr>
                                </m:sSubSupPr>
                                <m:e>
                                  <m:r>
                                    <a:rPr lang="pt-PT" sz="2200" i="1">
                                      <a:latin typeface="Cambria Math" panose="02040503050406030204" pitchFamily="18" charset="0"/>
                                    </a:rPr>
                                    <m:t>𝑔</m:t>
                                  </m:r>
                                </m:e>
                                <m:sub>
                                  <m:r>
                                    <a:rPr lang="pt-PT" sz="2200" i="0">
                                      <a:latin typeface="Cambria Math" panose="02040503050406030204" pitchFamily="18" charset="0"/>
                                    </a:rPr>
                                    <m:t>1</m:t>
                                  </m:r>
                                </m:sub>
                                <m:sup>
                                  <m:r>
                                    <a:rPr lang="pt-PT" sz="2200" i="0">
                                      <a:latin typeface="Cambria Math" panose="02040503050406030204" pitchFamily="18" charset="0"/>
                                    </a:rPr>
                                    <m:t>2</m:t>
                                  </m:r>
                                </m:sup>
                              </m:sSubSup>
                            </m:e>
                          </m:rad>
                        </m:num>
                        <m:den>
                          <m:rad>
                            <m:radPr>
                              <m:degHide m:val="on"/>
                              <m:ctrlPr>
                                <a:rPr lang="pt-PT" sz="2200" i="1">
                                  <a:latin typeface="Cambria Math" panose="02040503050406030204" pitchFamily="18" charset="0"/>
                                </a:rPr>
                              </m:ctrlPr>
                            </m:radPr>
                            <m:deg/>
                            <m:e>
                              <m:sSup>
                                <m:sSupPr>
                                  <m:ctrlPr>
                                    <a:rPr lang="pt-PT" sz="2200" i="1">
                                      <a:latin typeface="Cambria Math" panose="02040503050406030204" pitchFamily="18" charset="0"/>
                                    </a:rPr>
                                  </m:ctrlPr>
                                </m:sSupPr>
                                <m:e>
                                  <m:d>
                                    <m:dPr>
                                      <m:ctrlPr>
                                        <a:rPr lang="pt-PT" sz="2200" i="1">
                                          <a:latin typeface="Cambria Math" panose="02040503050406030204" pitchFamily="18" charset="0"/>
                                        </a:rPr>
                                      </m:ctrlPr>
                                    </m:dPr>
                                    <m:e>
                                      <m:acc>
                                        <m:accPr>
                                          <m:chr m:val="̃"/>
                                          <m:ctrlPr>
                                            <a:rPr lang="pt-PT" sz="2200" i="1">
                                              <a:latin typeface="Cambria Math" panose="02040503050406030204" pitchFamily="18" charset="0"/>
                                            </a:rPr>
                                          </m:ctrlPr>
                                        </m:accPr>
                                        <m:e>
                                          <m:sSup>
                                            <m:sSupPr>
                                              <m:ctrlPr>
                                                <a:rPr lang="pt-PT" sz="2200" i="1">
                                                  <a:latin typeface="Cambria Math" panose="02040503050406030204" pitchFamily="18" charset="0"/>
                                                </a:rPr>
                                              </m:ctrlPr>
                                            </m:sSupPr>
                                            <m:e>
                                              <m:r>
                                                <a:rPr lang="pt-PT" sz="2200" i="1">
                                                  <a:latin typeface="Cambria Math" panose="02040503050406030204" pitchFamily="18" charset="0"/>
                                                </a:rPr>
                                                <m:t>𝑔</m:t>
                                              </m:r>
                                            </m:e>
                                            <m:sup>
                                              <m:r>
                                                <a:rPr lang="pt-PT" sz="2200" i="0">
                                                  <a:latin typeface="Cambria Math" panose="02040503050406030204" pitchFamily="18" charset="0"/>
                                                </a:rPr>
                                                <m:t>2</m:t>
                                              </m:r>
                                            </m:sup>
                                          </m:sSup>
                                        </m:e>
                                      </m:acc>
                                      <m:r>
                                        <a:rPr lang="pt-PT" sz="2200" i="0">
                                          <a:latin typeface="Cambria Math" panose="02040503050406030204" pitchFamily="18" charset="0"/>
                                        </a:rPr>
                                        <m:t>+16</m:t>
                                      </m:r>
                                      <m:sSup>
                                        <m:sSupPr>
                                          <m:ctrlPr>
                                            <a:rPr lang="pt-PT" sz="2200" i="1">
                                              <a:latin typeface="Cambria Math" panose="02040503050406030204" pitchFamily="18" charset="0"/>
                                            </a:rPr>
                                          </m:ctrlPr>
                                        </m:sSupPr>
                                        <m:e>
                                          <m:d>
                                            <m:dPr>
                                              <m:ctrlPr>
                                                <a:rPr lang="pt-PT" sz="2200" i="1">
                                                  <a:latin typeface="Cambria Math" panose="02040503050406030204" pitchFamily="18" charset="0"/>
                                                </a:rPr>
                                              </m:ctrlPr>
                                            </m:dPr>
                                            <m:e>
                                              <m:f>
                                                <m:fPr>
                                                  <m:ctrlPr>
                                                    <a:rPr lang="pt-PT" sz="2200" i="1">
                                                      <a:latin typeface="Cambria Math" panose="02040503050406030204" pitchFamily="18" charset="0"/>
                                                    </a:rPr>
                                                  </m:ctrlPr>
                                                </m:fPr>
                                                <m:num>
                                                  <m:r>
                                                    <a:rPr lang="pt-PT" sz="2200" i="1">
                                                      <a:latin typeface="Cambria Math" panose="02040503050406030204" pitchFamily="18" charset="0"/>
                                                    </a:rPr>
                                                    <m:t>𝑥</m:t>
                                                  </m:r>
                                                </m:num>
                                                <m:den>
                                                  <m:r>
                                                    <a:rPr lang="pt-PT" sz="2200" i="1">
                                                      <a:latin typeface="Cambria Math" panose="02040503050406030204" pitchFamily="18" charset="0"/>
                                                    </a:rPr>
                                                    <m:t>𝑦</m:t>
                                                  </m:r>
                                                </m:den>
                                              </m:f>
                                            </m:e>
                                          </m:d>
                                        </m:e>
                                        <m:sup>
                                          <m:r>
                                            <a:rPr lang="pt-PT" sz="2200" i="0">
                                              <a:latin typeface="Cambria Math" panose="02040503050406030204" pitchFamily="18" charset="0"/>
                                            </a:rPr>
                                            <m:t>2</m:t>
                                          </m:r>
                                        </m:sup>
                                      </m:sSup>
                                      <m:sSup>
                                        <m:sSupPr>
                                          <m:ctrlPr>
                                            <a:rPr lang="pt-PT" sz="2200" i="1">
                                              <a:latin typeface="Cambria Math" panose="02040503050406030204" pitchFamily="18" charset="0"/>
                                            </a:rPr>
                                          </m:ctrlPr>
                                        </m:sSupPr>
                                        <m:e>
                                          <m:r>
                                            <a:rPr lang="pt-PT" sz="2200" i="1">
                                              <a:latin typeface="Cambria Math" panose="02040503050406030204" pitchFamily="18" charset="0"/>
                                            </a:rPr>
                                            <m:t>𝑔</m:t>
                                          </m:r>
                                        </m:e>
                                        <m:sup>
                                          <m:r>
                                            <a:rPr lang="pt-PT" sz="2200" i="0">
                                              <a:latin typeface="Cambria Math" panose="02040503050406030204" pitchFamily="18" charset="0"/>
                                            </a:rPr>
                                            <m:t>′,2</m:t>
                                          </m:r>
                                        </m:sup>
                                      </m:sSup>
                                      <m:r>
                                        <a:rPr lang="pt-PT" sz="2200" i="0">
                                          <a:latin typeface="Cambria Math" panose="02040503050406030204" pitchFamily="18" charset="0"/>
                                        </a:rPr>
                                        <m:t>−</m:t>
                                      </m:r>
                                      <m:sSup>
                                        <m:sSupPr>
                                          <m:ctrlPr>
                                            <a:rPr lang="pt-PT" sz="2200" i="1">
                                              <a:latin typeface="Cambria Math" panose="02040503050406030204" pitchFamily="18" charset="0"/>
                                            </a:rPr>
                                          </m:ctrlPr>
                                        </m:sSupPr>
                                        <m:e>
                                          <m:r>
                                            <a:rPr lang="pt-PT" sz="2200" i="1">
                                              <a:latin typeface="Cambria Math" panose="02040503050406030204" pitchFamily="18" charset="0"/>
                                            </a:rPr>
                                            <m:t>𝑔</m:t>
                                          </m:r>
                                        </m:e>
                                        <m:sup>
                                          <m:r>
                                            <a:rPr lang="pt-PT" sz="2200" i="0">
                                              <a:latin typeface="Cambria Math" panose="02040503050406030204" pitchFamily="18" charset="0"/>
                                            </a:rPr>
                                            <m:t>2</m:t>
                                          </m:r>
                                        </m:sup>
                                      </m:sSup>
                                      <m:r>
                                        <a:rPr lang="pt-PT" sz="2200" i="0">
                                          <a:latin typeface="Cambria Math" panose="02040503050406030204" pitchFamily="18" charset="0"/>
                                        </a:rPr>
                                        <m:t>−</m:t>
                                      </m:r>
                                      <m:sSubSup>
                                        <m:sSubSupPr>
                                          <m:ctrlPr>
                                            <a:rPr lang="pt-PT" sz="2200" i="1">
                                              <a:latin typeface="Cambria Math" panose="02040503050406030204" pitchFamily="18" charset="0"/>
                                            </a:rPr>
                                          </m:ctrlPr>
                                        </m:sSubSupPr>
                                        <m:e>
                                          <m:r>
                                            <a:rPr lang="pt-PT" sz="2200" i="1">
                                              <a:latin typeface="Cambria Math" panose="02040503050406030204" pitchFamily="18" charset="0"/>
                                            </a:rPr>
                                            <m:t>𝑔</m:t>
                                          </m:r>
                                        </m:e>
                                        <m:sub>
                                          <m:r>
                                            <a:rPr lang="pt-PT" sz="2200" i="0">
                                              <a:latin typeface="Cambria Math" panose="02040503050406030204" pitchFamily="18" charset="0"/>
                                            </a:rPr>
                                            <m:t>1</m:t>
                                          </m:r>
                                        </m:sub>
                                        <m:sup>
                                          <m:r>
                                            <a:rPr lang="pt-PT" sz="2200" i="0">
                                              <a:latin typeface="Cambria Math" panose="02040503050406030204" pitchFamily="18" charset="0"/>
                                            </a:rPr>
                                            <m:t>2</m:t>
                                          </m:r>
                                        </m:sup>
                                      </m:sSubSup>
                                    </m:e>
                                  </m:d>
                                </m:e>
                                <m:sup>
                                  <m:r>
                                    <a:rPr lang="pt-PT" sz="2200" i="0">
                                      <a:latin typeface="Cambria Math" panose="02040503050406030204" pitchFamily="18" charset="0"/>
                                    </a:rPr>
                                    <m:t>2</m:t>
                                  </m:r>
                                </m:sup>
                              </m:sSup>
                              <m:r>
                                <a:rPr lang="pt-PT" sz="2200" i="0">
                                  <a:latin typeface="Cambria Math" panose="02040503050406030204" pitchFamily="18" charset="0"/>
                                </a:rPr>
                                <m:t>+2</m:t>
                              </m:r>
                              <m:acc>
                                <m:accPr>
                                  <m:chr m:val="̃"/>
                                  <m:ctrlPr>
                                    <a:rPr lang="pt-PT" sz="2200" i="1">
                                      <a:latin typeface="Cambria Math" panose="02040503050406030204" pitchFamily="18" charset="0"/>
                                    </a:rPr>
                                  </m:ctrlPr>
                                </m:accPr>
                                <m:e>
                                  <m:sSup>
                                    <m:sSupPr>
                                      <m:ctrlPr>
                                        <a:rPr lang="pt-PT" sz="2200" i="1">
                                          <a:latin typeface="Cambria Math" panose="02040503050406030204" pitchFamily="18" charset="0"/>
                                        </a:rPr>
                                      </m:ctrlPr>
                                    </m:sSupPr>
                                    <m:e>
                                      <m:r>
                                        <a:rPr lang="pt-PT" sz="2200" i="1">
                                          <a:latin typeface="Cambria Math" panose="02040503050406030204" pitchFamily="18" charset="0"/>
                                        </a:rPr>
                                        <m:t>𝑔</m:t>
                                      </m:r>
                                    </m:e>
                                    <m:sup>
                                      <m:r>
                                        <a:rPr lang="pt-PT" sz="2200" i="0">
                                          <a:latin typeface="Cambria Math" panose="02040503050406030204" pitchFamily="18" charset="0"/>
                                        </a:rPr>
                                        <m:t>2</m:t>
                                      </m:r>
                                    </m:sup>
                                  </m:sSup>
                                </m:e>
                              </m:acc>
                              <m:d>
                                <m:dPr>
                                  <m:ctrlPr>
                                    <a:rPr lang="pt-PT" sz="2200" i="1">
                                      <a:latin typeface="Cambria Math" panose="02040503050406030204" pitchFamily="18" charset="0"/>
                                    </a:rPr>
                                  </m:ctrlPr>
                                </m:dPr>
                                <m:e>
                                  <m:sSup>
                                    <m:sSupPr>
                                      <m:ctrlPr>
                                        <a:rPr lang="pt-PT" sz="2200" i="1">
                                          <a:latin typeface="Cambria Math" panose="02040503050406030204" pitchFamily="18" charset="0"/>
                                        </a:rPr>
                                      </m:ctrlPr>
                                    </m:sSupPr>
                                    <m:e>
                                      <m:r>
                                        <a:rPr lang="pt-PT" sz="2200" i="1">
                                          <a:latin typeface="Cambria Math" panose="02040503050406030204" pitchFamily="18" charset="0"/>
                                        </a:rPr>
                                        <m:t>𝑔</m:t>
                                      </m:r>
                                    </m:e>
                                    <m:sup>
                                      <m:r>
                                        <a:rPr lang="pt-PT" sz="2200" i="0">
                                          <a:latin typeface="Cambria Math" panose="02040503050406030204" pitchFamily="18" charset="0"/>
                                        </a:rPr>
                                        <m:t>2</m:t>
                                      </m:r>
                                    </m:sup>
                                  </m:sSup>
                                  <m:r>
                                    <a:rPr lang="pt-PT" sz="2200" i="0">
                                      <a:latin typeface="Cambria Math" panose="02040503050406030204" pitchFamily="18" charset="0"/>
                                    </a:rPr>
                                    <m:t>+</m:t>
                                  </m:r>
                                  <m:sSubSup>
                                    <m:sSubSupPr>
                                      <m:ctrlPr>
                                        <a:rPr lang="pt-PT" sz="2200" i="1">
                                          <a:latin typeface="Cambria Math" panose="02040503050406030204" pitchFamily="18" charset="0"/>
                                        </a:rPr>
                                      </m:ctrlPr>
                                    </m:sSubSupPr>
                                    <m:e>
                                      <m:r>
                                        <a:rPr lang="pt-PT" sz="2200" i="1">
                                          <a:latin typeface="Cambria Math" panose="02040503050406030204" pitchFamily="18" charset="0"/>
                                        </a:rPr>
                                        <m:t>𝑔</m:t>
                                      </m:r>
                                    </m:e>
                                    <m:sub>
                                      <m:r>
                                        <a:rPr lang="pt-PT" sz="2200" i="0">
                                          <a:latin typeface="Cambria Math" panose="02040503050406030204" pitchFamily="18" charset="0"/>
                                        </a:rPr>
                                        <m:t>1</m:t>
                                      </m:r>
                                    </m:sub>
                                    <m:sup>
                                      <m:r>
                                        <a:rPr lang="pt-PT" sz="2200" i="0">
                                          <a:latin typeface="Cambria Math" panose="02040503050406030204" pitchFamily="18" charset="0"/>
                                        </a:rPr>
                                        <m:t>2</m:t>
                                      </m:r>
                                    </m:sup>
                                  </m:sSubSup>
                                </m:e>
                              </m:d>
                            </m:e>
                          </m:rad>
                        </m:den>
                      </m:f>
                    </m:oMath>
                  </m:oMathPara>
                </a14:m>
                <a:endParaRPr lang="pt-PT" sz="2200" dirty="0"/>
              </a:p>
            </p:txBody>
          </p:sp>
        </mc:Choice>
        <mc:Fallback xmlns="">
          <p:sp>
            <p:nvSpPr>
              <p:cNvPr id="6" name="Retângulo 5">
                <a:extLst>
                  <a:ext uri="{FF2B5EF4-FFF2-40B4-BE49-F238E27FC236}">
                    <a16:creationId xmlns:a16="http://schemas.microsoft.com/office/drawing/2014/main" id="{CC17C01E-7321-4D92-A4F5-2B5EADD6A658}"/>
                  </a:ext>
                </a:extLst>
              </p:cNvPr>
              <p:cNvSpPr>
                <a:spLocks noRot="1" noChangeAspect="1" noMove="1" noResize="1" noEditPoints="1" noAdjustHandles="1" noChangeArrowheads="1" noChangeShapeType="1" noTextEdit="1"/>
              </p:cNvSpPr>
              <p:nvPr/>
            </p:nvSpPr>
            <p:spPr>
              <a:xfrm>
                <a:off x="0" y="4285740"/>
                <a:ext cx="9143999" cy="1565813"/>
              </a:xfrm>
              <a:prstGeom prst="rect">
                <a:avLst/>
              </a:prstGeom>
              <a:blipFill>
                <a:blip r:embed="rId3"/>
                <a:stretch>
                  <a:fillRect/>
                </a:stretch>
              </a:blipFill>
            </p:spPr>
            <p:txBody>
              <a:bodyPr/>
              <a:lstStyle/>
              <a:p>
                <a:r>
                  <a:rPr lang="pt-PT">
                    <a:noFill/>
                  </a:rPr>
                  <a:t> </a:t>
                </a:r>
              </a:p>
            </p:txBody>
          </p:sp>
        </mc:Fallback>
      </mc:AlternateContent>
    </p:spTree>
    <p:extLst>
      <p:ext uri="{BB962C8B-B14F-4D97-AF65-F5344CB8AC3E}">
        <p14:creationId xmlns:p14="http://schemas.microsoft.com/office/powerpoint/2010/main" val="88431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C7454-4612-4BE7-A029-6F9102157469}"/>
              </a:ext>
            </a:extLst>
          </p:cNvPr>
          <p:cNvSpPr>
            <a:spLocks noGrp="1"/>
          </p:cNvSpPr>
          <p:nvPr>
            <p:ph type="title"/>
          </p:nvPr>
        </p:nvSpPr>
        <p:spPr/>
        <p:txBody>
          <a:bodyPr>
            <a:normAutofit/>
          </a:bodyPr>
          <a:lstStyle/>
          <a:p>
            <a:r>
              <a:rPr lang="pt-PT" dirty="0"/>
              <a:t>4.3 - Neutrinos direitos no modelo B-L-SM </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3FA24BF9-2106-4175-9C9E-62F6C83A4730}"/>
                  </a:ext>
                </a:extLst>
              </p:cNvPr>
              <p:cNvSpPr>
                <a:spLocks noGrp="1"/>
              </p:cNvSpPr>
              <p:nvPr>
                <p:ph idx="1"/>
              </p:nvPr>
            </p:nvSpPr>
            <p:spPr/>
            <p:txBody>
              <a:bodyPr>
                <a:normAutofit fontScale="92500"/>
              </a:bodyPr>
              <a:lstStyle/>
              <a:p>
                <a:pPr marL="0" indent="0">
                  <a:buNone/>
                </a:pPr>
                <a:r>
                  <a:rPr lang="pt-PT" sz="2000" dirty="0"/>
                  <a:t>No modelo B-L-SM o sector de </a:t>
                </a:r>
                <a:r>
                  <a:rPr lang="pt-PT" sz="2000" dirty="0" err="1"/>
                  <a:t>Yukawa</a:t>
                </a:r>
                <a:r>
                  <a:rPr lang="pt-PT" sz="2000" dirty="0"/>
                  <a:t> inclui os seguintes termos adicionais em relação ao modelo padrão,</a:t>
                </a:r>
              </a:p>
              <a:p>
                <a:pPr marL="0" indent="0">
                  <a:buNone/>
                </a:pPr>
                <a:endParaRPr lang="pt-PT" sz="2000" dirty="0">
                  <a:solidFill>
                    <a:schemeClr val="tx1"/>
                  </a:solidFill>
                </a:endParaRPr>
              </a:p>
              <a:p>
                <a:pPr marL="0" indent="0">
                  <a:buNone/>
                </a:pPr>
                <a14:m>
                  <m:oMathPara xmlns:m="http://schemas.openxmlformats.org/officeDocument/2006/math">
                    <m:oMathParaPr>
                      <m:jc m:val="center"/>
                    </m:oMathParaPr>
                    <m:oMath xmlns:m="http://schemas.openxmlformats.org/officeDocument/2006/math">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ℒ</m:t>
                          </m:r>
                        </m:e>
                        <m:sub>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𝒴</m:t>
                              </m:r>
                            </m:e>
                            <m:sub>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𝜈</m:t>
                                  </m:r>
                                </m:e>
                                <m:sub>
                                  <m:r>
                                    <a:rPr lang="pt-PT" sz="2000" i="1">
                                      <a:solidFill>
                                        <a:schemeClr val="tx1"/>
                                      </a:solidFill>
                                      <a:latin typeface="Cambria Math" panose="02040503050406030204" pitchFamily="18" charset="0"/>
                                    </a:rPr>
                                    <m:t>𝑟</m:t>
                                  </m:r>
                                </m:sub>
                              </m:sSub>
                            </m:sub>
                          </m:sSub>
                        </m:sub>
                      </m:sSub>
                      <m:r>
                        <a:rPr lang="pt-PT" sz="2000" i="1">
                          <a:solidFill>
                            <a:schemeClr val="tx1"/>
                          </a:solidFill>
                          <a:latin typeface="Cambria Math" panose="02040503050406030204" pitchFamily="18" charset="0"/>
                        </a:rPr>
                        <m:t>=</m:t>
                      </m:r>
                      <m:sSubSup>
                        <m:sSubSupPr>
                          <m:ctrlPr>
                            <a:rPr lang="pt-PT" sz="2000" i="1">
                              <a:solidFill>
                                <a:schemeClr val="tx1"/>
                              </a:solidFill>
                              <a:latin typeface="Cambria Math" panose="02040503050406030204" pitchFamily="18" charset="0"/>
                            </a:rPr>
                          </m:ctrlPr>
                        </m:sSubSupPr>
                        <m:e>
                          <m:r>
                            <a:rPr lang="pt-PT" sz="2000" i="1">
                              <a:solidFill>
                                <a:schemeClr val="tx1"/>
                              </a:solidFill>
                              <a:latin typeface="Cambria Math" panose="02040503050406030204" pitchFamily="18" charset="0"/>
                            </a:rPr>
                            <m:t>𝑦</m:t>
                          </m:r>
                        </m:e>
                        <m:sub>
                          <m:r>
                            <a:rPr lang="pt-PT" sz="2000" i="1">
                              <a:solidFill>
                                <a:schemeClr val="tx1"/>
                              </a:solidFill>
                              <a:latin typeface="Cambria Math" panose="02040503050406030204" pitchFamily="18" charset="0"/>
                            </a:rPr>
                            <m:t>𝑘</m:t>
                          </m:r>
                        </m:sub>
                        <m:sup>
                          <m:r>
                            <m:rPr>
                              <m:sty m:val="p"/>
                            </m:rPr>
                            <a:rPr lang="pt-PT" sz="2000">
                              <a:solidFill>
                                <a:schemeClr val="tx1"/>
                              </a:solidFill>
                              <a:latin typeface="Cambria Math" panose="02040503050406030204" pitchFamily="18" charset="0"/>
                            </a:rPr>
                            <m:t>ν</m:t>
                          </m:r>
                        </m:sup>
                      </m:sSubSup>
                      <m:r>
                        <a:rPr lang="pt-PT" sz="2000" i="1">
                          <a:solidFill>
                            <a:schemeClr val="tx1"/>
                          </a:solidFill>
                          <a:latin typeface="Cambria Math" panose="02040503050406030204" pitchFamily="18" charset="0"/>
                        </a:rPr>
                        <m:t> </m:t>
                      </m:r>
                      <m:sSub>
                        <m:sSubPr>
                          <m:ctrlPr>
                            <a:rPr lang="pt-PT" sz="2000" i="1">
                              <a:solidFill>
                                <a:schemeClr val="tx1"/>
                              </a:solidFill>
                              <a:latin typeface="Cambria Math" panose="02040503050406030204" pitchFamily="18" charset="0"/>
                            </a:rPr>
                          </m:ctrlPr>
                        </m:sSubPr>
                        <m:e>
                          <m:bar>
                            <m:barPr>
                              <m:pos m:val="top"/>
                              <m:ctrlPr>
                                <a:rPr lang="pt-PT" sz="2000" i="1">
                                  <a:solidFill>
                                    <a:schemeClr val="tx1"/>
                                  </a:solidFill>
                                  <a:latin typeface="Cambria Math" panose="02040503050406030204" pitchFamily="18" charset="0"/>
                                </a:rPr>
                              </m:ctrlPr>
                            </m:barPr>
                            <m:e>
                              <m:r>
                                <a:rPr lang="pt-PT" sz="2000" i="1">
                                  <a:solidFill>
                                    <a:schemeClr val="tx1"/>
                                  </a:solidFill>
                                  <a:latin typeface="Cambria Math" panose="02040503050406030204" pitchFamily="18" charset="0"/>
                                </a:rPr>
                                <m:t>𝑙</m:t>
                              </m:r>
                            </m:e>
                          </m:bar>
                        </m:e>
                        <m:sub>
                          <m:r>
                            <a:rPr lang="pt-PT" sz="2000" i="1">
                              <a:solidFill>
                                <a:schemeClr val="tx1"/>
                              </a:solidFill>
                              <a:latin typeface="Cambria Math" panose="02040503050406030204" pitchFamily="18" charset="0"/>
                            </a:rPr>
                            <m:t>𝑘</m:t>
                          </m:r>
                        </m:sub>
                      </m:sSub>
                      <m:r>
                        <a:rPr lang="pt-PT" sz="2000" i="1">
                          <a:solidFill>
                            <a:schemeClr val="tx1"/>
                          </a:solidFill>
                          <a:latin typeface="Cambria Math" panose="02040503050406030204" pitchFamily="18" charset="0"/>
                        </a:rPr>
                        <m:t> </m:t>
                      </m:r>
                      <m:sSubSup>
                        <m:sSubSupPr>
                          <m:ctrlPr>
                            <a:rPr lang="pt-PT" sz="2000" i="1">
                              <a:solidFill>
                                <a:schemeClr val="tx1"/>
                              </a:solidFill>
                              <a:latin typeface="Cambria Math" panose="02040503050406030204" pitchFamily="18" charset="0"/>
                            </a:rPr>
                          </m:ctrlPr>
                        </m:sSubSupPr>
                        <m:e>
                          <m:r>
                            <m:rPr>
                              <m:sty m:val="p"/>
                            </m:rPr>
                            <a:rPr lang="pt-PT" sz="2000">
                              <a:solidFill>
                                <a:schemeClr val="tx1"/>
                              </a:solidFill>
                              <a:latin typeface="Cambria Math" panose="02040503050406030204" pitchFamily="18" charset="0"/>
                            </a:rPr>
                            <m:t>ν</m:t>
                          </m:r>
                        </m:e>
                        <m:sub>
                          <m:r>
                            <a:rPr lang="pt-PT" sz="2000" i="1">
                              <a:solidFill>
                                <a:schemeClr val="tx1"/>
                              </a:solidFill>
                              <a:latin typeface="Cambria Math" panose="02040503050406030204" pitchFamily="18" charset="0"/>
                            </a:rPr>
                            <m:t>𝑅</m:t>
                          </m:r>
                        </m:sub>
                        <m:sup>
                          <m:r>
                            <a:rPr lang="pt-PT" sz="2000" i="1">
                              <a:solidFill>
                                <a:schemeClr val="tx1"/>
                              </a:solidFill>
                              <a:latin typeface="Cambria Math" panose="02040503050406030204" pitchFamily="18" charset="0"/>
                            </a:rPr>
                            <m:t>𝑘</m:t>
                          </m:r>
                        </m:sup>
                      </m:sSubSup>
                      <m:r>
                        <a:rPr lang="pt-PT" sz="2000" i="1">
                          <a:solidFill>
                            <a:schemeClr val="tx1"/>
                          </a:solidFill>
                          <a:latin typeface="Cambria Math" panose="02040503050406030204" pitchFamily="18" charset="0"/>
                        </a:rPr>
                        <m:t> </m:t>
                      </m:r>
                      <m:acc>
                        <m:accPr>
                          <m:chr m:val="̃"/>
                          <m:ctrlPr>
                            <a:rPr lang="pt-PT" sz="2000" i="1">
                              <a:solidFill>
                                <a:schemeClr val="tx1"/>
                              </a:solidFill>
                              <a:latin typeface="Cambria Math" panose="02040503050406030204" pitchFamily="18" charset="0"/>
                            </a:rPr>
                          </m:ctrlPr>
                        </m:accPr>
                        <m:e>
                          <m:r>
                            <a:rPr lang="pt-PT" sz="2000" i="1">
                              <a:solidFill>
                                <a:schemeClr val="tx1"/>
                              </a:solidFill>
                              <a:latin typeface="Cambria Math" panose="02040503050406030204" pitchFamily="18" charset="0"/>
                            </a:rPr>
                            <m:t>𝐻</m:t>
                          </m:r>
                        </m:e>
                      </m:acc>
                      <m:r>
                        <a:rPr lang="pt-PT" sz="2000" i="1">
                          <a:solidFill>
                            <a:schemeClr val="tx1"/>
                          </a:solidFill>
                          <a:latin typeface="Cambria Math" panose="02040503050406030204" pitchFamily="18" charset="0"/>
                        </a:rPr>
                        <m:t> − </m:t>
                      </m:r>
                      <m:sSubSup>
                        <m:sSubSupPr>
                          <m:ctrlPr>
                            <a:rPr lang="pt-PT" sz="2000" i="1">
                              <a:solidFill>
                                <a:schemeClr val="tx1"/>
                              </a:solidFill>
                              <a:latin typeface="Cambria Math" panose="02040503050406030204" pitchFamily="18" charset="0"/>
                            </a:rPr>
                          </m:ctrlPr>
                        </m:sSubSupPr>
                        <m:e>
                          <m:r>
                            <a:rPr lang="pt-PT" sz="2000" i="1">
                              <a:solidFill>
                                <a:schemeClr val="tx1"/>
                              </a:solidFill>
                              <a:latin typeface="Cambria Math" panose="02040503050406030204" pitchFamily="18" charset="0"/>
                            </a:rPr>
                            <m:t>𝑦</m:t>
                          </m:r>
                        </m:e>
                        <m:sub>
                          <m:r>
                            <a:rPr lang="pt-PT" sz="2000" i="1">
                              <a:solidFill>
                                <a:schemeClr val="tx1"/>
                              </a:solidFill>
                              <a:latin typeface="Cambria Math" panose="02040503050406030204" pitchFamily="18" charset="0"/>
                            </a:rPr>
                            <m:t>𝑘</m:t>
                          </m:r>
                        </m:sub>
                        <m:sup>
                          <m:r>
                            <a:rPr lang="pt-PT" sz="2000" i="1">
                              <a:solidFill>
                                <a:schemeClr val="tx1"/>
                              </a:solidFill>
                              <a:latin typeface="Cambria Math" panose="02040503050406030204" pitchFamily="18" charset="0"/>
                            </a:rPr>
                            <m:t>𝑀</m:t>
                          </m:r>
                        </m:sup>
                      </m:sSubSup>
                      <m:acc>
                        <m:accPr>
                          <m:chr m:val="̿"/>
                          <m:ctrlPr>
                            <a:rPr lang="pt-PT" sz="2000" i="1" smtClean="0">
                              <a:solidFill>
                                <a:schemeClr val="tx1"/>
                              </a:solidFill>
                              <a:latin typeface="Cambria Math" panose="02040503050406030204" pitchFamily="18" charset="0"/>
                            </a:rPr>
                          </m:ctrlPr>
                        </m:accPr>
                        <m:e>
                          <m:sSubSup>
                            <m:sSubSupPr>
                              <m:ctrlPr>
                                <a:rPr lang="pt-PT" sz="2000" b="0" i="1" smtClean="0">
                                  <a:solidFill>
                                    <a:schemeClr val="tx1"/>
                                  </a:solidFill>
                                  <a:latin typeface="Cambria Math" panose="02040503050406030204" pitchFamily="18" charset="0"/>
                                </a:rPr>
                              </m:ctrlPr>
                            </m:sSubSupPr>
                            <m:e>
                              <m:r>
                                <a:rPr lang="pt-PT" sz="2000" i="1">
                                  <a:solidFill>
                                    <a:schemeClr val="tx1"/>
                                  </a:solidFill>
                                  <a:latin typeface="Cambria Math" panose="02040503050406030204" pitchFamily="18" charset="0"/>
                                </a:rPr>
                                <m:t>𝜈</m:t>
                              </m:r>
                            </m:e>
                            <m:sub>
                              <m:r>
                                <a:rPr lang="pt-PT" sz="2000" i="1">
                                  <a:solidFill>
                                    <a:schemeClr val="tx1"/>
                                  </a:solidFill>
                                  <a:latin typeface="Cambria Math" panose="02040503050406030204" pitchFamily="18" charset="0"/>
                                </a:rPr>
                                <m:t>𝑅</m:t>
                              </m:r>
                            </m:sub>
                            <m:sup>
                              <m:r>
                                <a:rPr lang="pt-PT" sz="2000" b="0" i="1" smtClean="0">
                                  <a:solidFill>
                                    <a:schemeClr val="tx1"/>
                                  </a:solidFill>
                                  <a:latin typeface="Cambria Math" panose="02040503050406030204" pitchFamily="18" charset="0"/>
                                </a:rPr>
                                <m:t>𝑐</m:t>
                              </m:r>
                            </m:sup>
                          </m:sSubSup>
                        </m:e>
                      </m:acc>
                      <m:sSubSup>
                        <m:sSubSupPr>
                          <m:ctrlPr>
                            <a:rPr lang="pt-PT" sz="2000" i="1">
                              <a:solidFill>
                                <a:schemeClr val="tx1"/>
                              </a:solidFill>
                              <a:latin typeface="Cambria Math" panose="02040503050406030204" pitchFamily="18" charset="0"/>
                            </a:rPr>
                          </m:ctrlPr>
                        </m:sSubSupPr>
                        <m:e>
                          <m:r>
                            <a:rPr lang="pt-PT" sz="2000" i="1">
                              <a:solidFill>
                                <a:schemeClr val="tx1"/>
                              </a:solidFill>
                              <a:latin typeface="Cambria Math" panose="02040503050406030204" pitchFamily="18" charset="0"/>
                            </a:rPr>
                            <m:t>𝑣</m:t>
                          </m:r>
                        </m:e>
                        <m:sub>
                          <m:r>
                            <a:rPr lang="pt-PT" sz="2000" i="1">
                              <a:solidFill>
                                <a:schemeClr val="tx1"/>
                              </a:solidFill>
                              <a:latin typeface="Cambria Math" panose="02040503050406030204" pitchFamily="18" charset="0"/>
                            </a:rPr>
                            <m:t>𝑅</m:t>
                          </m:r>
                        </m:sub>
                        <m:sup>
                          <m:r>
                            <a:rPr lang="pt-PT" sz="2000" i="1">
                              <a:solidFill>
                                <a:schemeClr val="tx1"/>
                              </a:solidFill>
                              <a:latin typeface="Cambria Math" panose="02040503050406030204" pitchFamily="18" charset="0"/>
                            </a:rPr>
                            <m:t>𝑘</m:t>
                          </m:r>
                        </m:sup>
                      </m:sSubSup>
                      <m:r>
                        <a:rPr lang="pt-PT" sz="2000">
                          <a:solidFill>
                            <a:schemeClr val="tx1"/>
                          </a:solidFill>
                          <a:latin typeface="Cambria Math" panose="02040503050406030204" pitchFamily="18" charset="0"/>
                        </a:rPr>
                        <m:t> </m:t>
                      </m:r>
                      <m:r>
                        <m:rPr>
                          <m:sty m:val="p"/>
                        </m:rPr>
                        <a:rPr lang="pt-PT" sz="2000">
                          <a:solidFill>
                            <a:schemeClr val="tx1"/>
                          </a:solidFill>
                          <a:latin typeface="Cambria Math" panose="02040503050406030204" pitchFamily="18" charset="0"/>
                        </a:rPr>
                        <m:t>χ</m:t>
                      </m:r>
                      <m:r>
                        <a:rPr lang="pt-PT" sz="2000" i="1">
                          <a:solidFill>
                            <a:schemeClr val="tx1"/>
                          </a:solidFill>
                          <a:latin typeface="Cambria Math" panose="02040503050406030204" pitchFamily="18" charset="0"/>
                        </a:rPr>
                        <m:t> + </m:t>
                      </m:r>
                      <m:r>
                        <a:rPr lang="pt-PT" sz="2000" i="1">
                          <a:solidFill>
                            <a:schemeClr val="tx1"/>
                          </a:solidFill>
                          <a:latin typeface="Cambria Math" panose="02040503050406030204" pitchFamily="18" charset="0"/>
                        </a:rPr>
                        <m:t>h</m:t>
                      </m:r>
                      <m:r>
                        <a:rPr lang="pt-PT" sz="2000" i="1">
                          <a:solidFill>
                            <a:schemeClr val="tx1"/>
                          </a:solidFill>
                          <a:latin typeface="Cambria Math" panose="02040503050406030204" pitchFamily="18" charset="0"/>
                        </a:rPr>
                        <m:t>. </m:t>
                      </m:r>
                      <m:r>
                        <a:rPr lang="pt-PT" sz="2000" i="1">
                          <a:solidFill>
                            <a:schemeClr val="tx1"/>
                          </a:solidFill>
                          <a:latin typeface="Cambria Math" panose="02040503050406030204" pitchFamily="18" charset="0"/>
                        </a:rPr>
                        <m:t>𝑐</m:t>
                      </m:r>
                      <m:r>
                        <a:rPr lang="pt-PT" sz="2000" i="1">
                          <a:solidFill>
                            <a:schemeClr val="tx1"/>
                          </a:solidFill>
                          <a:latin typeface="Cambria Math" panose="02040503050406030204" pitchFamily="18" charset="0"/>
                        </a:rPr>
                        <m:t>.</m:t>
                      </m:r>
                    </m:oMath>
                  </m:oMathPara>
                </a14:m>
                <a:endParaRPr lang="pt-PT" sz="2000" dirty="0">
                  <a:solidFill>
                    <a:schemeClr val="tx1"/>
                  </a:solidFill>
                </a:endParaRPr>
              </a:p>
              <a:p>
                <a:pPr marL="0" indent="0">
                  <a:buNone/>
                </a:pPr>
                <a:endParaRPr lang="pt-PT" sz="2000" dirty="0">
                  <a:solidFill>
                    <a:schemeClr val="tx1"/>
                  </a:solidFill>
                </a:endParaRPr>
              </a:p>
            </p:txBody>
          </p:sp>
        </mc:Choice>
        <mc:Fallback xmlns="">
          <p:sp>
            <p:nvSpPr>
              <p:cNvPr id="14" name="Marcador de Posição de Conteúdo 2">
                <a:extLst>
                  <a:ext uri="{FF2B5EF4-FFF2-40B4-BE49-F238E27FC236}">
                    <a16:creationId xmlns:a16="http://schemas.microsoft.com/office/drawing/2014/main" id="{3FA24BF9-2106-4175-9C9E-62F6C83A4730}"/>
                  </a:ext>
                </a:extLst>
              </p:cNvPr>
              <p:cNvSpPr>
                <a:spLocks noGrp="1" noRot="1" noChangeAspect="1" noMove="1" noResize="1" noEditPoints="1" noAdjustHandles="1" noChangeArrowheads="1" noChangeShapeType="1" noTextEdit="1"/>
              </p:cNvSpPr>
              <p:nvPr>
                <p:ph idx="1"/>
              </p:nvPr>
            </p:nvSpPr>
            <p:spPr>
              <a:blipFill>
                <a:blip r:embed="rId2"/>
                <a:stretch>
                  <a:fillRect l="-1626" t="-1206" r="-339"/>
                </a:stretch>
              </a:blipFill>
            </p:spPr>
            <p:txBody>
              <a:bodyPr/>
              <a:lstStyle/>
              <a:p>
                <a:r>
                  <a:rPr lang="pt-PT">
                    <a:noFill/>
                  </a:rPr>
                  <a:t> </a:t>
                </a:r>
              </a:p>
            </p:txBody>
          </p:sp>
        </mc:Fallback>
      </mc:AlternateContent>
    </p:spTree>
    <p:extLst>
      <p:ext uri="{BB962C8B-B14F-4D97-AF65-F5344CB8AC3E}">
        <p14:creationId xmlns:p14="http://schemas.microsoft.com/office/powerpoint/2010/main" val="2837907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787F88-D921-4CCF-96E8-8A301D04682F}"/>
              </a:ext>
            </a:extLst>
          </p:cNvPr>
          <p:cNvSpPr>
            <a:spLocks noGrp="1"/>
          </p:cNvSpPr>
          <p:nvPr>
            <p:ph type="title"/>
          </p:nvPr>
        </p:nvSpPr>
        <p:spPr/>
        <p:txBody>
          <a:bodyPr>
            <a:normAutofit/>
          </a:bodyPr>
          <a:lstStyle/>
          <a:p>
            <a:r>
              <a:rPr lang="pt-PT" dirty="0">
                <a:solidFill>
                  <a:schemeClr val="tx1"/>
                </a:solidFill>
              </a:rPr>
              <a:t>Conteúdo </a:t>
            </a:r>
          </a:p>
        </p:txBody>
      </p:sp>
      <p:sp>
        <p:nvSpPr>
          <p:cNvPr id="3" name="Marcador de Posição de Conteúdo 2">
            <a:extLst>
              <a:ext uri="{FF2B5EF4-FFF2-40B4-BE49-F238E27FC236}">
                <a16:creationId xmlns:a16="http://schemas.microsoft.com/office/drawing/2014/main" id="{279173B0-68ED-4BC0-B553-46625C1FCAB1}"/>
              </a:ext>
            </a:extLst>
          </p:cNvPr>
          <p:cNvSpPr>
            <a:spLocks noGrp="1"/>
          </p:cNvSpPr>
          <p:nvPr>
            <p:ph idx="1"/>
          </p:nvPr>
        </p:nvSpPr>
        <p:spPr>
          <a:xfrm>
            <a:off x="87923" y="1274404"/>
            <a:ext cx="4484077" cy="5056058"/>
          </a:xfrm>
        </p:spPr>
        <p:txBody>
          <a:bodyPr>
            <a:normAutofit fontScale="92500" lnSpcReduction="20000"/>
          </a:bodyPr>
          <a:lstStyle/>
          <a:p>
            <a:pPr marL="0" indent="0">
              <a:buNone/>
            </a:pPr>
            <a:r>
              <a:rPr lang="pt-PT" sz="2700" dirty="0">
                <a:solidFill>
                  <a:schemeClr val="tx1"/>
                </a:solidFill>
              </a:rPr>
              <a:t>1 - Motivação</a:t>
            </a:r>
          </a:p>
          <a:p>
            <a:pPr marL="0" indent="0">
              <a:buNone/>
            </a:pPr>
            <a:r>
              <a:rPr lang="pt-PT" sz="2700" dirty="0">
                <a:solidFill>
                  <a:schemeClr val="tx1"/>
                </a:solidFill>
              </a:rPr>
              <a:t>2 - Introdução teórica </a:t>
            </a:r>
          </a:p>
          <a:p>
            <a:pPr marL="0" indent="0">
              <a:buNone/>
            </a:pPr>
            <a:r>
              <a:rPr lang="pt-PT" sz="1700" dirty="0">
                <a:solidFill>
                  <a:schemeClr val="tx1"/>
                </a:solidFill>
              </a:rPr>
              <a:t>   2.1 - Formalismo</a:t>
            </a:r>
          </a:p>
          <a:p>
            <a:pPr marL="0" indent="0">
              <a:buNone/>
            </a:pPr>
            <a:r>
              <a:rPr lang="pt-PT" sz="1700" dirty="0">
                <a:solidFill>
                  <a:schemeClr val="tx1"/>
                </a:solidFill>
              </a:rPr>
              <a:t>   2.3 - Simetria e o Teorema de </a:t>
            </a:r>
            <a:r>
              <a:rPr lang="pt-PT" sz="1700" dirty="0" err="1">
                <a:solidFill>
                  <a:schemeClr val="tx1"/>
                </a:solidFill>
              </a:rPr>
              <a:t>Noether</a:t>
            </a:r>
            <a:r>
              <a:rPr lang="pt-PT" sz="1700" dirty="0">
                <a:solidFill>
                  <a:schemeClr val="tx1"/>
                </a:solidFill>
              </a:rPr>
              <a:t> </a:t>
            </a:r>
          </a:p>
          <a:p>
            <a:pPr marL="0" indent="0">
              <a:buNone/>
            </a:pPr>
            <a:r>
              <a:rPr lang="pt-PT" sz="1700" dirty="0">
                <a:solidFill>
                  <a:schemeClr val="tx1"/>
                </a:solidFill>
              </a:rPr>
              <a:t>   2.3 - Quebra espontânea de uma simetria </a:t>
            </a:r>
          </a:p>
          <a:p>
            <a:pPr marL="0" indent="0">
              <a:buNone/>
            </a:pPr>
            <a:r>
              <a:rPr lang="pt-PT" sz="2700" dirty="0">
                <a:solidFill>
                  <a:schemeClr val="tx1"/>
                </a:solidFill>
              </a:rPr>
              <a:t>3 - O Modelo Padrão </a:t>
            </a:r>
          </a:p>
          <a:p>
            <a:pPr marL="0" indent="0">
              <a:buNone/>
            </a:pPr>
            <a:r>
              <a:rPr lang="pt-PT" sz="1700" dirty="0">
                <a:solidFill>
                  <a:schemeClr val="tx1"/>
                </a:solidFill>
              </a:rPr>
              <a:t>   3.1 - Geração de massa para bosões no modelo padrão</a:t>
            </a:r>
          </a:p>
          <a:p>
            <a:pPr marL="0" indent="0">
              <a:buNone/>
            </a:pPr>
            <a:r>
              <a:rPr lang="pt-PT" sz="1700" dirty="0">
                <a:solidFill>
                  <a:schemeClr val="tx1"/>
                </a:solidFill>
              </a:rPr>
              <a:t>   3.2 - Geração de massa dos fermiões no modelo padrão</a:t>
            </a:r>
          </a:p>
          <a:p>
            <a:pPr marL="0" indent="0">
              <a:buNone/>
            </a:pPr>
            <a:r>
              <a:rPr lang="pt-PT" sz="2700" dirty="0">
                <a:solidFill>
                  <a:schemeClr val="tx1"/>
                </a:solidFill>
              </a:rPr>
              <a:t>4 - O Modelo B-L-SM</a:t>
            </a:r>
          </a:p>
          <a:p>
            <a:pPr marL="0" indent="0">
              <a:buNone/>
            </a:pPr>
            <a:r>
              <a:rPr lang="pt-PT" sz="1700" dirty="0">
                <a:solidFill>
                  <a:schemeClr val="tx1"/>
                </a:solidFill>
              </a:rPr>
              <a:t>   4.1 – O sector escalar do modelo B-L-SM. </a:t>
            </a:r>
          </a:p>
          <a:p>
            <a:pPr marL="0" indent="0">
              <a:buNone/>
            </a:pPr>
            <a:r>
              <a:rPr lang="pt-PT" sz="1700" dirty="0">
                <a:solidFill>
                  <a:schemeClr val="tx1"/>
                </a:solidFill>
              </a:rPr>
              <a:t>   4.2 - O sector de </a:t>
            </a:r>
            <a:r>
              <a:rPr lang="pt-PT" sz="1700" dirty="0" err="1">
                <a:solidFill>
                  <a:schemeClr val="tx1"/>
                </a:solidFill>
              </a:rPr>
              <a:t>Gauge</a:t>
            </a:r>
            <a:r>
              <a:rPr lang="pt-PT" sz="1700" dirty="0">
                <a:solidFill>
                  <a:schemeClr val="tx1"/>
                </a:solidFill>
              </a:rPr>
              <a:t> do modelo B-L-SM </a:t>
            </a:r>
          </a:p>
          <a:p>
            <a:pPr marL="0" indent="0">
              <a:buNone/>
            </a:pPr>
            <a:r>
              <a:rPr lang="pt-PT" sz="1700" dirty="0">
                <a:solidFill>
                  <a:schemeClr val="tx1"/>
                </a:solidFill>
              </a:rPr>
              <a:t>   4.3 - Neutrinos direitos no modelo B-L-SM </a:t>
            </a:r>
          </a:p>
        </p:txBody>
      </p:sp>
      <p:sp>
        <p:nvSpPr>
          <p:cNvPr id="11" name="Marcador de Posição de Conteúdo 2">
            <a:extLst>
              <a:ext uri="{FF2B5EF4-FFF2-40B4-BE49-F238E27FC236}">
                <a16:creationId xmlns:a16="http://schemas.microsoft.com/office/drawing/2014/main" id="{4998B72F-66A4-4B4C-A8D2-157D5895D03A}"/>
              </a:ext>
            </a:extLst>
          </p:cNvPr>
          <p:cNvSpPr txBox="1">
            <a:spLocks/>
          </p:cNvSpPr>
          <p:nvPr/>
        </p:nvSpPr>
        <p:spPr>
          <a:xfrm>
            <a:off x="4572000" y="1274404"/>
            <a:ext cx="4348464" cy="5056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2500" dirty="0"/>
              <a:t>5 - Estudo fenomenológico do modelo B-L-SM </a:t>
            </a:r>
          </a:p>
          <a:p>
            <a:pPr marL="0" indent="0">
              <a:buNone/>
            </a:pPr>
            <a:r>
              <a:rPr lang="pt-PT" sz="1700" dirty="0"/>
              <a:t>   5.1 - Parametrização teórica</a:t>
            </a:r>
          </a:p>
          <a:p>
            <a:pPr marL="0" indent="0">
              <a:buNone/>
            </a:pPr>
            <a:r>
              <a:rPr lang="pt-PT" sz="1700" dirty="0"/>
              <a:t>   5.2 - Scan segundo uma parametrização </a:t>
            </a:r>
          </a:p>
          <a:p>
            <a:pPr marL="0" indent="0">
              <a:buNone/>
            </a:pPr>
            <a:r>
              <a:rPr lang="pt-PT" sz="1700" dirty="0"/>
              <a:t>   5.3 - Uma primeira seleção de pontos </a:t>
            </a:r>
          </a:p>
          <a:p>
            <a:pPr marL="0" indent="0">
              <a:buNone/>
            </a:pPr>
            <a:r>
              <a:rPr lang="pt-PT" sz="1700" dirty="0"/>
              <a:t>   5.4 - Scans aleatórios com  correções quânticas a dois </a:t>
            </a:r>
            <a:r>
              <a:rPr lang="pt-PT" sz="1700" dirty="0" err="1"/>
              <a:t>loops</a:t>
            </a:r>
            <a:r>
              <a:rPr lang="pt-PT" sz="1700" dirty="0"/>
              <a:t> </a:t>
            </a:r>
          </a:p>
          <a:p>
            <a:pPr marL="0" indent="0">
              <a:buNone/>
            </a:pPr>
            <a:r>
              <a:rPr lang="pt-PT" sz="1700" dirty="0"/>
              <a:t>   5.5 - Limites de exclusão</a:t>
            </a:r>
          </a:p>
          <a:p>
            <a:pPr marL="0" indent="0">
              <a:buNone/>
            </a:pPr>
            <a:r>
              <a:rPr lang="pt-PT" sz="1700" dirty="0"/>
              <a:t>   5.6 - Compatibilidade do sector de </a:t>
            </a:r>
            <a:r>
              <a:rPr lang="pt-PT" sz="1700" dirty="0" err="1"/>
              <a:t>Higgs</a:t>
            </a:r>
            <a:endParaRPr lang="pt-PT" sz="1700" dirty="0"/>
          </a:p>
          <a:p>
            <a:pPr marL="0" indent="0">
              <a:buNone/>
            </a:pPr>
            <a:r>
              <a:rPr lang="pt-PT" sz="1700" dirty="0"/>
              <a:t>   5.7 - Bissecções do gráfico de probabilidade </a:t>
            </a:r>
          </a:p>
          <a:p>
            <a:pPr marL="0" indent="0">
              <a:buNone/>
            </a:pPr>
            <a:r>
              <a:rPr lang="pt-PT" sz="1700" dirty="0"/>
              <a:t>   5.8 - </a:t>
            </a:r>
            <a:r>
              <a:rPr lang="pt-PT" sz="1800" dirty="0"/>
              <a:t>Limites associados ao bosão Z’ </a:t>
            </a:r>
            <a:endParaRPr lang="pt-PT" sz="1700" dirty="0"/>
          </a:p>
          <a:p>
            <a:pPr marL="0" indent="0">
              <a:buFont typeface="Arial" panose="020B0604020202020204" pitchFamily="34" charset="0"/>
              <a:buNone/>
            </a:pPr>
            <a:r>
              <a:rPr lang="pt-PT" sz="2500" dirty="0"/>
              <a:t>6 - Conclusões</a:t>
            </a:r>
          </a:p>
        </p:txBody>
      </p:sp>
    </p:spTree>
    <p:extLst>
      <p:ext uri="{BB962C8B-B14F-4D97-AF65-F5344CB8AC3E}">
        <p14:creationId xmlns:p14="http://schemas.microsoft.com/office/powerpoint/2010/main" val="3193508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C7454-4612-4BE7-A029-6F9102157469}"/>
              </a:ext>
            </a:extLst>
          </p:cNvPr>
          <p:cNvSpPr>
            <a:spLocks noGrp="1"/>
          </p:cNvSpPr>
          <p:nvPr>
            <p:ph type="title"/>
          </p:nvPr>
        </p:nvSpPr>
        <p:spPr/>
        <p:txBody>
          <a:bodyPr>
            <a:normAutofit/>
          </a:bodyPr>
          <a:lstStyle/>
          <a:p>
            <a:r>
              <a:rPr lang="pt-PT" dirty="0"/>
              <a:t>4.3 - Neutrinos direitos no modelo B-L-SM </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3FA24BF9-2106-4175-9C9E-62F6C83A4730}"/>
                  </a:ext>
                </a:extLst>
              </p:cNvPr>
              <p:cNvSpPr>
                <a:spLocks noGrp="1"/>
              </p:cNvSpPr>
              <p:nvPr>
                <p:ph idx="1"/>
              </p:nvPr>
            </p:nvSpPr>
            <p:spPr/>
            <p:txBody>
              <a:bodyPr>
                <a:normAutofit fontScale="92500" lnSpcReduction="20000"/>
              </a:bodyPr>
              <a:lstStyle/>
              <a:p>
                <a:pPr marL="0" indent="0">
                  <a:buNone/>
                </a:pPr>
                <a:r>
                  <a:rPr lang="pt-PT" sz="2000" dirty="0"/>
                  <a:t>No modelo B-L-SM o sector de </a:t>
                </a:r>
                <a:r>
                  <a:rPr lang="pt-PT" sz="2000" dirty="0" err="1"/>
                  <a:t>Yukawa</a:t>
                </a:r>
                <a:r>
                  <a:rPr lang="pt-PT" sz="2000" dirty="0"/>
                  <a:t> inclui os seguintes termos adicionais em relação ao modelo padrão,</a:t>
                </a:r>
              </a:p>
              <a:p>
                <a:pPr marL="0" indent="0">
                  <a:buNone/>
                </a:pPr>
                <a:endParaRPr lang="pt-PT" sz="2000" dirty="0">
                  <a:solidFill>
                    <a:schemeClr val="tx1"/>
                  </a:solidFill>
                </a:endParaRPr>
              </a:p>
              <a:p>
                <a:pPr marL="0" indent="0">
                  <a:buNone/>
                </a:pPr>
                <a14:m>
                  <m:oMathPara xmlns:m="http://schemas.openxmlformats.org/officeDocument/2006/math">
                    <m:oMathParaPr>
                      <m:jc m:val="center"/>
                    </m:oMathParaPr>
                    <m:oMath xmlns:m="http://schemas.openxmlformats.org/officeDocument/2006/math">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ℒ</m:t>
                          </m:r>
                        </m:e>
                        <m:sub>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𝒴</m:t>
                              </m:r>
                            </m:e>
                            <m:sub>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𝜈</m:t>
                                  </m:r>
                                </m:e>
                                <m:sub>
                                  <m:r>
                                    <a:rPr lang="pt-PT" sz="2000" i="1">
                                      <a:solidFill>
                                        <a:schemeClr val="tx1"/>
                                      </a:solidFill>
                                      <a:latin typeface="Cambria Math" panose="02040503050406030204" pitchFamily="18" charset="0"/>
                                    </a:rPr>
                                    <m:t>𝑟</m:t>
                                  </m:r>
                                </m:sub>
                              </m:sSub>
                            </m:sub>
                          </m:sSub>
                        </m:sub>
                      </m:sSub>
                      <m:r>
                        <a:rPr lang="pt-PT" sz="2000" i="1">
                          <a:solidFill>
                            <a:schemeClr val="tx1"/>
                          </a:solidFill>
                          <a:latin typeface="Cambria Math" panose="02040503050406030204" pitchFamily="18" charset="0"/>
                        </a:rPr>
                        <m:t>=</m:t>
                      </m:r>
                      <m:sSubSup>
                        <m:sSubSupPr>
                          <m:ctrlPr>
                            <a:rPr lang="pt-PT" sz="2000" i="1">
                              <a:solidFill>
                                <a:schemeClr val="tx1"/>
                              </a:solidFill>
                              <a:latin typeface="Cambria Math" panose="02040503050406030204" pitchFamily="18" charset="0"/>
                            </a:rPr>
                          </m:ctrlPr>
                        </m:sSubSupPr>
                        <m:e>
                          <m:r>
                            <a:rPr lang="pt-PT" sz="2000" i="1">
                              <a:solidFill>
                                <a:schemeClr val="tx1"/>
                              </a:solidFill>
                              <a:latin typeface="Cambria Math" panose="02040503050406030204" pitchFamily="18" charset="0"/>
                            </a:rPr>
                            <m:t>𝑦</m:t>
                          </m:r>
                        </m:e>
                        <m:sub>
                          <m:r>
                            <a:rPr lang="pt-PT" sz="2000" i="1">
                              <a:solidFill>
                                <a:schemeClr val="tx1"/>
                              </a:solidFill>
                              <a:latin typeface="Cambria Math" panose="02040503050406030204" pitchFamily="18" charset="0"/>
                            </a:rPr>
                            <m:t>𝑘</m:t>
                          </m:r>
                        </m:sub>
                        <m:sup>
                          <m:r>
                            <m:rPr>
                              <m:sty m:val="p"/>
                            </m:rPr>
                            <a:rPr lang="pt-PT" sz="2000">
                              <a:solidFill>
                                <a:schemeClr val="tx1"/>
                              </a:solidFill>
                              <a:latin typeface="Cambria Math" panose="02040503050406030204" pitchFamily="18" charset="0"/>
                            </a:rPr>
                            <m:t>ν</m:t>
                          </m:r>
                        </m:sup>
                      </m:sSubSup>
                      <m:r>
                        <a:rPr lang="pt-PT" sz="2000" i="1">
                          <a:solidFill>
                            <a:schemeClr val="tx1"/>
                          </a:solidFill>
                          <a:latin typeface="Cambria Math" panose="02040503050406030204" pitchFamily="18" charset="0"/>
                        </a:rPr>
                        <m:t> </m:t>
                      </m:r>
                      <m:sSub>
                        <m:sSubPr>
                          <m:ctrlPr>
                            <a:rPr lang="pt-PT" sz="2000" i="1">
                              <a:solidFill>
                                <a:schemeClr val="tx1"/>
                              </a:solidFill>
                              <a:latin typeface="Cambria Math" panose="02040503050406030204" pitchFamily="18" charset="0"/>
                            </a:rPr>
                          </m:ctrlPr>
                        </m:sSubPr>
                        <m:e>
                          <m:bar>
                            <m:barPr>
                              <m:pos m:val="top"/>
                              <m:ctrlPr>
                                <a:rPr lang="pt-PT" sz="2000" i="1">
                                  <a:solidFill>
                                    <a:schemeClr val="tx1"/>
                                  </a:solidFill>
                                  <a:latin typeface="Cambria Math" panose="02040503050406030204" pitchFamily="18" charset="0"/>
                                </a:rPr>
                              </m:ctrlPr>
                            </m:barPr>
                            <m:e>
                              <m:r>
                                <a:rPr lang="pt-PT" sz="2000" i="1">
                                  <a:solidFill>
                                    <a:schemeClr val="tx1"/>
                                  </a:solidFill>
                                  <a:latin typeface="Cambria Math" panose="02040503050406030204" pitchFamily="18" charset="0"/>
                                </a:rPr>
                                <m:t>𝑙</m:t>
                              </m:r>
                            </m:e>
                          </m:bar>
                        </m:e>
                        <m:sub>
                          <m:r>
                            <a:rPr lang="pt-PT" sz="2000" i="1">
                              <a:solidFill>
                                <a:schemeClr val="tx1"/>
                              </a:solidFill>
                              <a:latin typeface="Cambria Math" panose="02040503050406030204" pitchFamily="18" charset="0"/>
                            </a:rPr>
                            <m:t>𝑘</m:t>
                          </m:r>
                        </m:sub>
                      </m:sSub>
                      <m:r>
                        <a:rPr lang="pt-PT" sz="2000" i="1">
                          <a:solidFill>
                            <a:schemeClr val="tx1"/>
                          </a:solidFill>
                          <a:latin typeface="Cambria Math" panose="02040503050406030204" pitchFamily="18" charset="0"/>
                        </a:rPr>
                        <m:t> </m:t>
                      </m:r>
                      <m:sSubSup>
                        <m:sSubSupPr>
                          <m:ctrlPr>
                            <a:rPr lang="pt-PT" sz="2000" i="1">
                              <a:solidFill>
                                <a:schemeClr val="tx1"/>
                              </a:solidFill>
                              <a:latin typeface="Cambria Math" panose="02040503050406030204" pitchFamily="18" charset="0"/>
                            </a:rPr>
                          </m:ctrlPr>
                        </m:sSubSupPr>
                        <m:e>
                          <m:r>
                            <m:rPr>
                              <m:sty m:val="p"/>
                            </m:rPr>
                            <a:rPr lang="pt-PT" sz="2000">
                              <a:solidFill>
                                <a:schemeClr val="tx1"/>
                              </a:solidFill>
                              <a:latin typeface="Cambria Math" panose="02040503050406030204" pitchFamily="18" charset="0"/>
                            </a:rPr>
                            <m:t>ν</m:t>
                          </m:r>
                        </m:e>
                        <m:sub>
                          <m:r>
                            <a:rPr lang="pt-PT" sz="2000" i="1">
                              <a:solidFill>
                                <a:schemeClr val="tx1"/>
                              </a:solidFill>
                              <a:latin typeface="Cambria Math" panose="02040503050406030204" pitchFamily="18" charset="0"/>
                            </a:rPr>
                            <m:t>𝑅</m:t>
                          </m:r>
                        </m:sub>
                        <m:sup>
                          <m:r>
                            <a:rPr lang="pt-PT" sz="2000" i="1">
                              <a:solidFill>
                                <a:schemeClr val="tx1"/>
                              </a:solidFill>
                              <a:latin typeface="Cambria Math" panose="02040503050406030204" pitchFamily="18" charset="0"/>
                            </a:rPr>
                            <m:t>𝑘</m:t>
                          </m:r>
                        </m:sup>
                      </m:sSubSup>
                      <m:r>
                        <a:rPr lang="pt-PT" sz="2000" i="1">
                          <a:solidFill>
                            <a:schemeClr val="tx1"/>
                          </a:solidFill>
                          <a:latin typeface="Cambria Math" panose="02040503050406030204" pitchFamily="18" charset="0"/>
                        </a:rPr>
                        <m:t> </m:t>
                      </m:r>
                      <m:acc>
                        <m:accPr>
                          <m:chr m:val="̃"/>
                          <m:ctrlPr>
                            <a:rPr lang="pt-PT" sz="2000" i="1">
                              <a:solidFill>
                                <a:schemeClr val="tx1"/>
                              </a:solidFill>
                              <a:latin typeface="Cambria Math" panose="02040503050406030204" pitchFamily="18" charset="0"/>
                            </a:rPr>
                          </m:ctrlPr>
                        </m:accPr>
                        <m:e>
                          <m:r>
                            <a:rPr lang="pt-PT" sz="2000" i="1">
                              <a:solidFill>
                                <a:schemeClr val="tx1"/>
                              </a:solidFill>
                              <a:latin typeface="Cambria Math" panose="02040503050406030204" pitchFamily="18" charset="0"/>
                            </a:rPr>
                            <m:t>𝐻</m:t>
                          </m:r>
                        </m:e>
                      </m:acc>
                      <m:r>
                        <a:rPr lang="pt-PT" sz="2000" i="1">
                          <a:solidFill>
                            <a:schemeClr val="tx1"/>
                          </a:solidFill>
                          <a:latin typeface="Cambria Math" panose="02040503050406030204" pitchFamily="18" charset="0"/>
                        </a:rPr>
                        <m:t> − </m:t>
                      </m:r>
                      <m:sSubSup>
                        <m:sSubSupPr>
                          <m:ctrlPr>
                            <a:rPr lang="pt-PT" sz="2000" i="1">
                              <a:solidFill>
                                <a:schemeClr val="tx1"/>
                              </a:solidFill>
                              <a:latin typeface="Cambria Math" panose="02040503050406030204" pitchFamily="18" charset="0"/>
                            </a:rPr>
                          </m:ctrlPr>
                        </m:sSubSupPr>
                        <m:e>
                          <m:r>
                            <a:rPr lang="pt-PT" sz="2000" i="1">
                              <a:solidFill>
                                <a:schemeClr val="tx1"/>
                              </a:solidFill>
                              <a:latin typeface="Cambria Math" panose="02040503050406030204" pitchFamily="18" charset="0"/>
                            </a:rPr>
                            <m:t>𝑦</m:t>
                          </m:r>
                        </m:e>
                        <m:sub>
                          <m:r>
                            <a:rPr lang="pt-PT" sz="2000" i="1">
                              <a:solidFill>
                                <a:schemeClr val="tx1"/>
                              </a:solidFill>
                              <a:latin typeface="Cambria Math" panose="02040503050406030204" pitchFamily="18" charset="0"/>
                            </a:rPr>
                            <m:t>𝑘</m:t>
                          </m:r>
                        </m:sub>
                        <m:sup>
                          <m:r>
                            <a:rPr lang="pt-PT" sz="2000" i="1">
                              <a:solidFill>
                                <a:schemeClr val="tx1"/>
                              </a:solidFill>
                              <a:latin typeface="Cambria Math" panose="02040503050406030204" pitchFamily="18" charset="0"/>
                            </a:rPr>
                            <m:t>𝑀</m:t>
                          </m:r>
                        </m:sup>
                      </m:sSubSup>
                      <m:acc>
                        <m:accPr>
                          <m:chr m:val="̿"/>
                          <m:ctrlPr>
                            <a:rPr lang="pt-PT" sz="2000" i="1" smtClean="0">
                              <a:solidFill>
                                <a:schemeClr val="tx1"/>
                              </a:solidFill>
                              <a:latin typeface="Cambria Math" panose="02040503050406030204" pitchFamily="18" charset="0"/>
                            </a:rPr>
                          </m:ctrlPr>
                        </m:accPr>
                        <m:e>
                          <m:sSubSup>
                            <m:sSubSupPr>
                              <m:ctrlPr>
                                <a:rPr lang="pt-PT" sz="2000" b="0" i="1" smtClean="0">
                                  <a:solidFill>
                                    <a:schemeClr val="tx1"/>
                                  </a:solidFill>
                                  <a:latin typeface="Cambria Math" panose="02040503050406030204" pitchFamily="18" charset="0"/>
                                </a:rPr>
                              </m:ctrlPr>
                            </m:sSubSupPr>
                            <m:e>
                              <m:r>
                                <a:rPr lang="pt-PT" sz="2000" i="1">
                                  <a:solidFill>
                                    <a:schemeClr val="tx1"/>
                                  </a:solidFill>
                                  <a:latin typeface="Cambria Math" panose="02040503050406030204" pitchFamily="18" charset="0"/>
                                </a:rPr>
                                <m:t>𝜈</m:t>
                              </m:r>
                            </m:e>
                            <m:sub>
                              <m:r>
                                <a:rPr lang="pt-PT" sz="2000" i="1">
                                  <a:solidFill>
                                    <a:schemeClr val="tx1"/>
                                  </a:solidFill>
                                  <a:latin typeface="Cambria Math" panose="02040503050406030204" pitchFamily="18" charset="0"/>
                                </a:rPr>
                                <m:t>𝑅</m:t>
                              </m:r>
                            </m:sub>
                            <m:sup>
                              <m:r>
                                <a:rPr lang="pt-PT" sz="2000" b="0" i="1" smtClean="0">
                                  <a:solidFill>
                                    <a:schemeClr val="tx1"/>
                                  </a:solidFill>
                                  <a:latin typeface="Cambria Math" panose="02040503050406030204" pitchFamily="18" charset="0"/>
                                </a:rPr>
                                <m:t>𝑐</m:t>
                              </m:r>
                            </m:sup>
                          </m:sSubSup>
                        </m:e>
                      </m:acc>
                      <m:sSubSup>
                        <m:sSubSupPr>
                          <m:ctrlPr>
                            <a:rPr lang="pt-PT" sz="2000" i="1">
                              <a:solidFill>
                                <a:schemeClr val="tx1"/>
                              </a:solidFill>
                              <a:latin typeface="Cambria Math" panose="02040503050406030204" pitchFamily="18" charset="0"/>
                            </a:rPr>
                          </m:ctrlPr>
                        </m:sSubSupPr>
                        <m:e>
                          <m:r>
                            <a:rPr lang="pt-PT" sz="2000" i="1">
                              <a:solidFill>
                                <a:schemeClr val="tx1"/>
                              </a:solidFill>
                              <a:latin typeface="Cambria Math" panose="02040503050406030204" pitchFamily="18" charset="0"/>
                            </a:rPr>
                            <m:t>𝑣</m:t>
                          </m:r>
                        </m:e>
                        <m:sub>
                          <m:r>
                            <a:rPr lang="pt-PT" sz="2000" i="1">
                              <a:solidFill>
                                <a:schemeClr val="tx1"/>
                              </a:solidFill>
                              <a:latin typeface="Cambria Math" panose="02040503050406030204" pitchFamily="18" charset="0"/>
                            </a:rPr>
                            <m:t>𝑅</m:t>
                          </m:r>
                        </m:sub>
                        <m:sup>
                          <m:r>
                            <a:rPr lang="pt-PT" sz="2000" i="1">
                              <a:solidFill>
                                <a:schemeClr val="tx1"/>
                              </a:solidFill>
                              <a:latin typeface="Cambria Math" panose="02040503050406030204" pitchFamily="18" charset="0"/>
                            </a:rPr>
                            <m:t>𝑘</m:t>
                          </m:r>
                        </m:sup>
                      </m:sSubSup>
                      <m:r>
                        <a:rPr lang="pt-PT" sz="2000">
                          <a:solidFill>
                            <a:schemeClr val="tx1"/>
                          </a:solidFill>
                          <a:latin typeface="Cambria Math" panose="02040503050406030204" pitchFamily="18" charset="0"/>
                        </a:rPr>
                        <m:t> </m:t>
                      </m:r>
                      <m:r>
                        <m:rPr>
                          <m:sty m:val="p"/>
                        </m:rPr>
                        <a:rPr lang="pt-PT" sz="2000">
                          <a:solidFill>
                            <a:schemeClr val="tx1"/>
                          </a:solidFill>
                          <a:latin typeface="Cambria Math" panose="02040503050406030204" pitchFamily="18" charset="0"/>
                        </a:rPr>
                        <m:t>χ</m:t>
                      </m:r>
                      <m:r>
                        <a:rPr lang="pt-PT" sz="2000" i="1">
                          <a:solidFill>
                            <a:schemeClr val="tx1"/>
                          </a:solidFill>
                          <a:latin typeface="Cambria Math" panose="02040503050406030204" pitchFamily="18" charset="0"/>
                        </a:rPr>
                        <m:t> + </m:t>
                      </m:r>
                      <m:r>
                        <a:rPr lang="pt-PT" sz="2000" i="1">
                          <a:solidFill>
                            <a:schemeClr val="tx1"/>
                          </a:solidFill>
                          <a:latin typeface="Cambria Math" panose="02040503050406030204" pitchFamily="18" charset="0"/>
                        </a:rPr>
                        <m:t>h</m:t>
                      </m:r>
                      <m:r>
                        <a:rPr lang="pt-PT" sz="2000" i="1">
                          <a:solidFill>
                            <a:schemeClr val="tx1"/>
                          </a:solidFill>
                          <a:latin typeface="Cambria Math" panose="02040503050406030204" pitchFamily="18" charset="0"/>
                        </a:rPr>
                        <m:t>. </m:t>
                      </m:r>
                      <m:r>
                        <a:rPr lang="pt-PT" sz="2000" i="1">
                          <a:solidFill>
                            <a:schemeClr val="tx1"/>
                          </a:solidFill>
                          <a:latin typeface="Cambria Math" panose="02040503050406030204" pitchFamily="18" charset="0"/>
                        </a:rPr>
                        <m:t>𝑐</m:t>
                      </m:r>
                      <m:r>
                        <a:rPr lang="pt-PT" sz="2000" i="1">
                          <a:solidFill>
                            <a:schemeClr val="tx1"/>
                          </a:solidFill>
                          <a:latin typeface="Cambria Math" panose="02040503050406030204" pitchFamily="18" charset="0"/>
                        </a:rPr>
                        <m:t>.</m:t>
                      </m:r>
                    </m:oMath>
                  </m:oMathPara>
                </a14:m>
                <a:endParaRPr lang="pt-PT" sz="2000" dirty="0">
                  <a:solidFill>
                    <a:schemeClr val="tx1"/>
                  </a:solidFill>
                </a:endParaRPr>
              </a:p>
              <a:p>
                <a:pPr marL="0" indent="0">
                  <a:buNone/>
                </a:pPr>
                <a:endParaRPr lang="pt-PT" sz="2000" dirty="0">
                  <a:solidFill>
                    <a:schemeClr val="tx1"/>
                  </a:solidFill>
                </a:endParaRPr>
              </a:p>
              <a:p>
                <a:pPr marL="0" indent="0">
                  <a:buNone/>
                </a:pPr>
                <a:r>
                  <a:rPr lang="pt-PT" sz="2000" dirty="0">
                    <a:solidFill>
                      <a:schemeClr val="tx1"/>
                    </a:solidFill>
                  </a:rPr>
                  <a:t>Devido aos </a:t>
                </a:r>
                <a:r>
                  <a:rPr lang="pt-PT" sz="2000" dirty="0" err="1">
                    <a:solidFill>
                      <a:schemeClr val="tx1"/>
                    </a:solidFill>
                  </a:rPr>
                  <a:t>VEV’s</a:t>
                </a:r>
                <a:r>
                  <a:rPr lang="pt-PT" sz="2000" dirty="0">
                    <a:solidFill>
                      <a:schemeClr val="tx1"/>
                    </a:solidFill>
                  </a:rPr>
                  <a:t> de ambos os campos existe a geração de massa para os novos neutrinos direitos e esquerdos através do mecanismo </a:t>
                </a:r>
                <a:r>
                  <a:rPr lang="pt-PT" sz="2000" dirty="0" err="1">
                    <a:solidFill>
                      <a:schemeClr val="tx1"/>
                    </a:solidFill>
                  </a:rPr>
                  <a:t>see</a:t>
                </a:r>
                <a:r>
                  <a:rPr lang="pt-PT" sz="2000" dirty="0" err="1"/>
                  <a:t>-saw</a:t>
                </a:r>
                <a:r>
                  <a:rPr lang="pt-PT" sz="2000" dirty="0"/>
                  <a:t>,</a:t>
                </a:r>
                <a:endParaRPr lang="pt-PT" sz="2000" dirty="0">
                  <a:solidFill>
                    <a:schemeClr val="tx1"/>
                  </a:solidFill>
                </a:endParaRPr>
              </a:p>
              <a:p>
                <a:pPr marL="0" indent="0">
                  <a:buNone/>
                </a:pPr>
                <a:r>
                  <a:rPr lang="pt-PT" sz="2000" dirty="0">
                    <a:solidFill>
                      <a:schemeClr val="tx1"/>
                    </a:solidFill>
                  </a:rPr>
                  <a:t> </a:t>
                </a:r>
              </a:p>
              <a:p>
                <a:pPr marL="0" indent="0">
                  <a:buNone/>
                </a:pPr>
                <a14:m>
                  <m:oMathPara xmlns:m="http://schemas.openxmlformats.org/officeDocument/2006/math">
                    <m:oMathParaPr>
                      <m:jc m:val="center"/>
                    </m:oMathParaPr>
                    <m:oMath xmlns:m="http://schemas.openxmlformats.org/officeDocument/2006/math">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ℒ</m:t>
                          </m:r>
                        </m:e>
                        <m:sub>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𝒴</m:t>
                              </m:r>
                            </m:e>
                            <m:sub>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𝜈</m:t>
                                  </m:r>
                                </m:e>
                                <m:sub>
                                  <m:r>
                                    <a:rPr lang="pt-PT" sz="2000" i="1">
                                      <a:solidFill>
                                        <a:schemeClr val="tx1"/>
                                      </a:solidFill>
                                      <a:latin typeface="Cambria Math" panose="02040503050406030204" pitchFamily="18" charset="0"/>
                                    </a:rPr>
                                    <m:t>𝑟</m:t>
                                  </m:r>
                                </m:sub>
                              </m:sSub>
                            </m:sub>
                          </m:sSub>
                        </m:sub>
                      </m:sSub>
                      <m:r>
                        <a:rPr lang="pt-PT" sz="2000">
                          <a:solidFill>
                            <a:schemeClr val="tx1"/>
                          </a:solidFill>
                          <a:latin typeface="Cambria Math" panose="02040503050406030204" pitchFamily="18" charset="0"/>
                        </a:rPr>
                        <m:t>=</m:t>
                      </m:r>
                      <m:d>
                        <m:dPr>
                          <m:ctrlPr>
                            <a:rPr lang="pt-PT" sz="2000" i="1">
                              <a:solidFill>
                                <a:schemeClr val="tx1"/>
                              </a:solidFill>
                              <a:latin typeface="Cambria Math" panose="02040503050406030204" pitchFamily="18" charset="0"/>
                            </a:rPr>
                          </m:ctrlPr>
                        </m:dPr>
                        <m:e>
                          <m:m>
                            <m:mPr>
                              <m:mcs>
                                <m:mc>
                                  <m:mcPr>
                                    <m:count m:val="1"/>
                                    <m:mcJc m:val="center"/>
                                  </m:mcPr>
                                </m:mc>
                              </m:mcs>
                              <m:ctrlPr>
                                <a:rPr lang="pt-PT" sz="2000" i="1">
                                  <a:solidFill>
                                    <a:schemeClr val="tx1"/>
                                  </a:solidFill>
                                  <a:latin typeface="Cambria Math" panose="02040503050406030204" pitchFamily="18" charset="0"/>
                                </a:rPr>
                              </m:ctrlPr>
                            </m:mPr>
                            <m:mr>
                              <m:e>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ν</m:t>
                                    </m:r>
                                  </m:e>
                                  <m:sub>
                                    <m:r>
                                      <a:rPr lang="pt-PT" sz="2000" i="1">
                                        <a:solidFill>
                                          <a:schemeClr val="tx1"/>
                                        </a:solidFill>
                                        <a:latin typeface="Cambria Math" panose="02040503050406030204" pitchFamily="18" charset="0"/>
                                      </a:rPr>
                                      <m:t>𝐿</m:t>
                                    </m:r>
                                  </m:sub>
                                </m:sSub>
                              </m:e>
                            </m:mr>
                            <m:mr>
                              <m:e>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ν</m:t>
                                    </m:r>
                                  </m:e>
                                  <m:sub>
                                    <m:r>
                                      <a:rPr lang="pt-PT" sz="2000" i="1">
                                        <a:solidFill>
                                          <a:schemeClr val="tx1"/>
                                        </a:solidFill>
                                        <a:latin typeface="Cambria Math" panose="02040503050406030204" pitchFamily="18" charset="0"/>
                                      </a:rPr>
                                      <m:t>𝑅</m:t>
                                    </m:r>
                                  </m:sub>
                                </m:sSub>
                              </m:e>
                            </m:mr>
                          </m:m>
                        </m:e>
                      </m:d>
                      <m:d>
                        <m:dPr>
                          <m:ctrlPr>
                            <a:rPr lang="pt-PT" sz="2000" i="1">
                              <a:solidFill>
                                <a:schemeClr val="tx1"/>
                              </a:solidFill>
                              <a:latin typeface="Cambria Math" panose="02040503050406030204" pitchFamily="18" charset="0"/>
                            </a:rPr>
                          </m:ctrlPr>
                        </m:dPr>
                        <m:e>
                          <m:m>
                            <m:mPr>
                              <m:mcs>
                                <m:mc>
                                  <m:mcPr>
                                    <m:count m:val="2"/>
                                    <m:mcJc m:val="center"/>
                                  </m:mcPr>
                                </m:mc>
                              </m:mcs>
                              <m:ctrlPr>
                                <a:rPr lang="pt-PT" sz="2000" i="1">
                                  <a:solidFill>
                                    <a:schemeClr val="tx1"/>
                                  </a:solidFill>
                                  <a:latin typeface="Cambria Math" panose="02040503050406030204" pitchFamily="18" charset="0"/>
                                </a:rPr>
                              </m:ctrlPr>
                            </m:mPr>
                            <m:mr>
                              <m:e>
                                <m:r>
                                  <a:rPr lang="pt-PT" sz="2000" i="1">
                                    <a:solidFill>
                                      <a:schemeClr val="tx1"/>
                                    </a:solidFill>
                                    <a:latin typeface="Cambria Math" panose="02040503050406030204" pitchFamily="18" charset="0"/>
                                  </a:rPr>
                                  <m:t>0</m:t>
                                </m:r>
                              </m:e>
                              <m:e>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𝑚</m:t>
                                    </m:r>
                                  </m:e>
                                  <m:sub>
                                    <m:r>
                                      <a:rPr lang="pt-PT" sz="2000" i="1">
                                        <a:solidFill>
                                          <a:schemeClr val="tx1"/>
                                        </a:solidFill>
                                        <a:latin typeface="Cambria Math" panose="02040503050406030204" pitchFamily="18" charset="0"/>
                                      </a:rPr>
                                      <m:t>𝐷</m:t>
                                    </m:r>
                                  </m:sub>
                                </m:sSub>
                              </m:e>
                            </m:mr>
                            <m:mr>
                              <m:e>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𝑚</m:t>
                                    </m:r>
                                  </m:e>
                                  <m:sub>
                                    <m:r>
                                      <a:rPr lang="pt-PT" sz="2000" i="1">
                                        <a:solidFill>
                                          <a:schemeClr val="tx1"/>
                                        </a:solidFill>
                                        <a:latin typeface="Cambria Math" panose="02040503050406030204" pitchFamily="18" charset="0"/>
                                      </a:rPr>
                                      <m:t>𝐷</m:t>
                                    </m:r>
                                  </m:sub>
                                </m:sSub>
                              </m:e>
                              <m:e>
                                <m:r>
                                  <a:rPr lang="pt-PT" sz="2000" i="1">
                                    <a:solidFill>
                                      <a:schemeClr val="tx1"/>
                                    </a:solidFill>
                                    <a:latin typeface="Cambria Math" panose="02040503050406030204" pitchFamily="18" charset="0"/>
                                  </a:rPr>
                                  <m:t>𝑀</m:t>
                                </m:r>
                              </m:e>
                            </m:mr>
                          </m:m>
                        </m:e>
                      </m:d>
                      <m:d>
                        <m:dPr>
                          <m:ctrlPr>
                            <a:rPr lang="pt-PT" sz="2000" i="1">
                              <a:solidFill>
                                <a:schemeClr val="tx1"/>
                              </a:solidFill>
                              <a:latin typeface="Cambria Math" panose="02040503050406030204" pitchFamily="18" charset="0"/>
                            </a:rPr>
                          </m:ctrlPr>
                        </m:dPr>
                        <m:e>
                          <m:m>
                            <m:mPr>
                              <m:mcs>
                                <m:mc>
                                  <m:mcPr>
                                    <m:count m:val="2"/>
                                    <m:mcJc m:val="center"/>
                                  </m:mcPr>
                                </m:mc>
                              </m:mcs>
                              <m:ctrlPr>
                                <a:rPr lang="pt-PT" sz="2000" i="1">
                                  <a:solidFill>
                                    <a:schemeClr val="tx1"/>
                                  </a:solidFill>
                                  <a:latin typeface="Cambria Math" panose="02040503050406030204" pitchFamily="18" charset="0"/>
                                </a:rPr>
                              </m:ctrlPr>
                            </m:mPr>
                            <m:mr>
                              <m:e>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ν</m:t>
                                    </m:r>
                                  </m:e>
                                  <m:sub>
                                    <m:r>
                                      <a:rPr lang="pt-PT" sz="2000" i="1">
                                        <a:solidFill>
                                          <a:schemeClr val="tx1"/>
                                        </a:solidFill>
                                        <a:latin typeface="Cambria Math" panose="02040503050406030204" pitchFamily="18" charset="0"/>
                                      </a:rPr>
                                      <m:t>𝐿</m:t>
                                    </m:r>
                                  </m:sub>
                                </m:sSub>
                              </m:e>
                              <m:e>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ν</m:t>
                                    </m:r>
                                  </m:e>
                                  <m:sub>
                                    <m:r>
                                      <a:rPr lang="pt-PT" sz="2000" i="1">
                                        <a:solidFill>
                                          <a:schemeClr val="tx1"/>
                                        </a:solidFill>
                                        <a:latin typeface="Cambria Math" panose="02040503050406030204" pitchFamily="18" charset="0"/>
                                      </a:rPr>
                                      <m:t>𝑅</m:t>
                                    </m:r>
                                  </m:sub>
                                </m:sSub>
                              </m:e>
                            </m:mr>
                          </m:m>
                        </m:e>
                      </m:d>
                      <m:r>
                        <a:rPr lang="pt-PT" sz="2000" i="1">
                          <a:solidFill>
                            <a:schemeClr val="tx1"/>
                          </a:solidFill>
                          <a:latin typeface="Cambria Math" panose="02040503050406030204" pitchFamily="18" charset="0"/>
                        </a:rPr>
                        <m:t>,</m:t>
                      </m:r>
                    </m:oMath>
                  </m:oMathPara>
                </a14:m>
                <a:endParaRPr lang="pt-PT" sz="2000" dirty="0">
                  <a:solidFill>
                    <a:schemeClr val="tx1"/>
                  </a:solidFill>
                </a:endParaRPr>
              </a:p>
              <a:p>
                <a:pPr marL="0" indent="0">
                  <a:buNone/>
                </a:pPr>
                <a:endParaRPr lang="pt-PT" sz="2000" dirty="0">
                  <a:solidFill>
                    <a:schemeClr val="tx1"/>
                  </a:solidFill>
                </a:endParaRPr>
              </a:p>
              <a:p>
                <a:pPr marL="0" indent="0">
                  <a:buNone/>
                </a:pPr>
                <a:r>
                  <a:rPr lang="pt-PT" sz="2000" dirty="0">
                    <a:solidFill>
                      <a:schemeClr val="tx1"/>
                    </a:solidFill>
                  </a:rPr>
                  <a:t>Onde </a:t>
                </a:r>
                <a14:m>
                  <m:oMath xmlns:m="http://schemas.openxmlformats.org/officeDocument/2006/math">
                    <m:r>
                      <a:rPr lang="pt-PT" sz="2000" i="1">
                        <a:solidFill>
                          <a:schemeClr val="tx1"/>
                        </a:solidFill>
                        <a:latin typeface="Cambria Math" panose="02040503050406030204" pitchFamily="18" charset="0"/>
                      </a:rPr>
                      <m:t>𝑀</m:t>
                    </m:r>
                    <m:r>
                      <a:rPr lang="pt-PT" sz="2000" i="1">
                        <a:solidFill>
                          <a:schemeClr val="tx1"/>
                        </a:solidFill>
                        <a:latin typeface="Cambria Math" panose="02040503050406030204" pitchFamily="18" charset="0"/>
                      </a:rPr>
                      <m:t>=</m:t>
                    </m:r>
                    <m:rad>
                      <m:radPr>
                        <m:degHide m:val="on"/>
                        <m:ctrlPr>
                          <a:rPr lang="pt-PT" sz="2000" i="1">
                            <a:solidFill>
                              <a:schemeClr val="tx1"/>
                            </a:solidFill>
                            <a:latin typeface="Cambria Math" panose="02040503050406030204" pitchFamily="18" charset="0"/>
                          </a:rPr>
                        </m:ctrlPr>
                      </m:radPr>
                      <m:deg/>
                      <m:e>
                        <m:r>
                          <a:rPr lang="pt-PT" sz="2000" i="1">
                            <a:solidFill>
                              <a:schemeClr val="tx1"/>
                            </a:solidFill>
                            <a:latin typeface="Cambria Math" panose="02040503050406030204" pitchFamily="18" charset="0"/>
                          </a:rPr>
                          <m:t>2</m:t>
                        </m:r>
                      </m:e>
                    </m:rad>
                    <m:sSup>
                      <m:sSupPr>
                        <m:ctrlPr>
                          <a:rPr lang="pt-PT" sz="2000" i="1">
                            <a:solidFill>
                              <a:schemeClr val="tx1"/>
                            </a:solidFill>
                            <a:latin typeface="Cambria Math" panose="02040503050406030204" pitchFamily="18" charset="0"/>
                          </a:rPr>
                        </m:ctrlPr>
                      </m:sSupPr>
                      <m:e>
                        <m:r>
                          <a:rPr lang="pt-PT" sz="2000" i="1">
                            <a:solidFill>
                              <a:schemeClr val="tx1"/>
                            </a:solidFill>
                            <a:latin typeface="Cambria Math" panose="02040503050406030204" pitchFamily="18" charset="0"/>
                          </a:rPr>
                          <m:t>𝑦</m:t>
                        </m:r>
                      </m:e>
                      <m:sup>
                        <m:r>
                          <a:rPr lang="pt-PT" sz="2000" i="1">
                            <a:solidFill>
                              <a:schemeClr val="tx1"/>
                            </a:solidFill>
                            <a:latin typeface="Cambria Math" panose="02040503050406030204" pitchFamily="18" charset="0"/>
                          </a:rPr>
                          <m:t>𝑀</m:t>
                        </m:r>
                      </m:sup>
                    </m:sSup>
                    <m:r>
                      <a:rPr lang="pt-PT" sz="2000" i="1">
                        <a:solidFill>
                          <a:schemeClr val="tx1"/>
                        </a:solidFill>
                        <a:latin typeface="Cambria Math" panose="02040503050406030204" pitchFamily="18" charset="0"/>
                      </a:rPr>
                      <m:t>𝑥</m:t>
                    </m:r>
                  </m:oMath>
                </a14:m>
                <a:r>
                  <a:rPr lang="pt-PT" sz="2000" dirty="0">
                    <a:solidFill>
                      <a:schemeClr val="tx1"/>
                    </a:solidFill>
                  </a:rPr>
                  <a:t> e </a:t>
                </a:r>
                <a14:m>
                  <m:oMath xmlns:m="http://schemas.openxmlformats.org/officeDocument/2006/math">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𝑚</m:t>
                        </m:r>
                      </m:e>
                      <m:sub>
                        <m:r>
                          <a:rPr lang="pt-PT" sz="2000" i="1">
                            <a:solidFill>
                              <a:schemeClr val="tx1"/>
                            </a:solidFill>
                            <a:latin typeface="Cambria Math" panose="02040503050406030204" pitchFamily="18" charset="0"/>
                          </a:rPr>
                          <m:t>𝐷</m:t>
                        </m:r>
                      </m:sub>
                    </m:sSub>
                    <m:r>
                      <a:rPr lang="pt-PT" sz="2000" i="1">
                        <a:solidFill>
                          <a:schemeClr val="tx1"/>
                        </a:solidFill>
                        <a:latin typeface="Cambria Math" panose="02040503050406030204" pitchFamily="18" charset="0"/>
                      </a:rPr>
                      <m:t>=</m:t>
                    </m:r>
                    <m:f>
                      <m:fPr>
                        <m:ctrlPr>
                          <a:rPr lang="pt-PT" sz="2000" i="1">
                            <a:solidFill>
                              <a:schemeClr val="tx1"/>
                            </a:solidFill>
                            <a:latin typeface="Cambria Math" panose="02040503050406030204" pitchFamily="18" charset="0"/>
                          </a:rPr>
                        </m:ctrlPr>
                      </m:fPr>
                      <m:num>
                        <m:sSup>
                          <m:sSupPr>
                            <m:ctrlPr>
                              <a:rPr lang="pt-PT" sz="2000" i="1">
                                <a:solidFill>
                                  <a:schemeClr val="tx1"/>
                                </a:solidFill>
                                <a:latin typeface="Cambria Math" panose="02040503050406030204" pitchFamily="18" charset="0"/>
                              </a:rPr>
                            </m:ctrlPr>
                          </m:sSupPr>
                          <m:e>
                            <m:r>
                              <a:rPr lang="pt-PT" sz="2000" i="1">
                                <a:solidFill>
                                  <a:schemeClr val="tx1"/>
                                </a:solidFill>
                                <a:latin typeface="Cambria Math" panose="02040503050406030204" pitchFamily="18" charset="0"/>
                              </a:rPr>
                              <m:t>𝑦</m:t>
                            </m:r>
                          </m:e>
                          <m:sup>
                            <m:r>
                              <m:rPr>
                                <m:sty m:val="p"/>
                              </m:rPr>
                              <a:rPr lang="pt-PT" sz="2000">
                                <a:solidFill>
                                  <a:schemeClr val="tx1"/>
                                </a:solidFill>
                                <a:latin typeface="Cambria Math" panose="02040503050406030204" pitchFamily="18" charset="0"/>
                              </a:rPr>
                              <m:t>ν</m:t>
                            </m:r>
                          </m:sup>
                        </m:sSup>
                      </m:num>
                      <m:den>
                        <m:rad>
                          <m:radPr>
                            <m:degHide m:val="on"/>
                            <m:ctrlPr>
                              <a:rPr lang="pt-PT" sz="2000" i="1">
                                <a:solidFill>
                                  <a:schemeClr val="tx1"/>
                                </a:solidFill>
                                <a:latin typeface="Cambria Math" panose="02040503050406030204" pitchFamily="18" charset="0"/>
                              </a:rPr>
                            </m:ctrlPr>
                          </m:radPr>
                          <m:deg/>
                          <m:e>
                            <m:r>
                              <a:rPr lang="pt-PT" sz="2000" i="1">
                                <a:solidFill>
                                  <a:schemeClr val="tx1"/>
                                </a:solidFill>
                                <a:latin typeface="Cambria Math" panose="02040503050406030204" pitchFamily="18" charset="0"/>
                              </a:rPr>
                              <m:t>2</m:t>
                            </m:r>
                          </m:e>
                        </m:rad>
                      </m:den>
                    </m:f>
                    <m:r>
                      <a:rPr lang="pt-PT" sz="2000" i="1">
                        <a:solidFill>
                          <a:schemeClr val="tx1"/>
                        </a:solidFill>
                        <a:latin typeface="Cambria Math" panose="02040503050406030204" pitchFamily="18" charset="0"/>
                      </a:rPr>
                      <m:t>𝑣</m:t>
                    </m:r>
                  </m:oMath>
                </a14:m>
                <a:r>
                  <a:rPr lang="pt-PT" sz="2000" dirty="0">
                    <a:solidFill>
                      <a:schemeClr val="tx1"/>
                    </a:solidFill>
                  </a:rPr>
                  <a:t>. </a:t>
                </a:r>
                <a:r>
                  <a:rPr lang="pt-PT" sz="2000" dirty="0" err="1">
                    <a:solidFill>
                      <a:schemeClr val="tx1"/>
                    </a:solidFill>
                  </a:rPr>
                  <a:t>Diagonalizando</a:t>
                </a:r>
                <a:r>
                  <a:rPr lang="pt-PT" sz="2000" dirty="0">
                    <a:solidFill>
                      <a:schemeClr val="tx1"/>
                    </a:solidFill>
                  </a:rPr>
                  <a:t> este sistema para uma base física com neutrinos leves e pesados e obtendo os valores para a massa destes, </a:t>
                </a:r>
              </a:p>
              <a:p>
                <a:pPr marL="0" indent="0" algn="ctr">
                  <a:buNone/>
                </a:pPr>
                <a14:m>
                  <m:oMath xmlns:m="http://schemas.openxmlformats.org/officeDocument/2006/math">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𝑚</m:t>
                        </m:r>
                      </m:e>
                      <m:sub>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ν</m:t>
                            </m:r>
                          </m:e>
                          <m:sub>
                            <m:r>
                              <a:rPr lang="pt-PT" sz="2000" i="1">
                                <a:solidFill>
                                  <a:schemeClr val="tx1"/>
                                </a:solidFill>
                                <a:latin typeface="Cambria Math" panose="02040503050406030204" pitchFamily="18" charset="0"/>
                              </a:rPr>
                              <m:t>𝑙</m:t>
                            </m:r>
                          </m:sub>
                        </m:sSub>
                      </m:sub>
                    </m:sSub>
                    <m:r>
                      <a:rPr lang="pt-PT" sz="2000">
                        <a:solidFill>
                          <a:schemeClr val="tx1"/>
                        </a:solidFill>
                        <a:latin typeface="Cambria Math" panose="02040503050406030204" pitchFamily="18" charset="0"/>
                      </a:rPr>
                      <m:t>≈</m:t>
                    </m:r>
                    <m:f>
                      <m:fPr>
                        <m:ctrlPr>
                          <a:rPr lang="pt-PT" sz="2000" i="1">
                            <a:solidFill>
                              <a:schemeClr val="tx1"/>
                            </a:solidFill>
                            <a:latin typeface="Cambria Math" panose="02040503050406030204" pitchFamily="18" charset="0"/>
                          </a:rPr>
                        </m:ctrlPr>
                      </m:fPr>
                      <m:num>
                        <m:sSubSup>
                          <m:sSubSupPr>
                            <m:ctrlPr>
                              <a:rPr lang="pt-PT" sz="2000" i="1">
                                <a:solidFill>
                                  <a:schemeClr val="tx1"/>
                                </a:solidFill>
                                <a:latin typeface="Cambria Math" panose="02040503050406030204" pitchFamily="18" charset="0"/>
                              </a:rPr>
                            </m:ctrlPr>
                          </m:sSubSupPr>
                          <m:e>
                            <m:r>
                              <a:rPr lang="pt-PT" sz="2000" i="1">
                                <a:solidFill>
                                  <a:schemeClr val="tx1"/>
                                </a:solidFill>
                                <a:latin typeface="Cambria Math" panose="02040503050406030204" pitchFamily="18" charset="0"/>
                              </a:rPr>
                              <m:t>𝑚</m:t>
                            </m:r>
                          </m:e>
                          <m:sub>
                            <m:r>
                              <a:rPr lang="pt-PT" sz="2000" i="1">
                                <a:solidFill>
                                  <a:schemeClr val="tx1"/>
                                </a:solidFill>
                                <a:latin typeface="Cambria Math" panose="02040503050406030204" pitchFamily="18" charset="0"/>
                              </a:rPr>
                              <m:t>𝐷</m:t>
                            </m:r>
                          </m:sub>
                          <m:sup>
                            <m:r>
                              <a:rPr lang="pt-PT" sz="2000" i="1">
                                <a:solidFill>
                                  <a:schemeClr val="tx1"/>
                                </a:solidFill>
                                <a:latin typeface="Cambria Math" panose="02040503050406030204" pitchFamily="18" charset="0"/>
                              </a:rPr>
                              <m:t>2</m:t>
                            </m:r>
                          </m:sup>
                        </m:sSubSup>
                      </m:num>
                      <m:den>
                        <m:r>
                          <a:rPr lang="pt-PT" sz="2000" i="1">
                            <a:solidFill>
                              <a:schemeClr val="tx1"/>
                            </a:solidFill>
                            <a:latin typeface="Cambria Math" panose="02040503050406030204" pitchFamily="18" charset="0"/>
                          </a:rPr>
                          <m:t>𝑀</m:t>
                        </m:r>
                      </m:den>
                    </m:f>
                    <m:r>
                      <a:rPr lang="pt-PT" sz="2000" i="1">
                        <a:solidFill>
                          <a:schemeClr val="tx1"/>
                        </a:solidFill>
                        <a:latin typeface="Cambria Math" panose="02040503050406030204" pitchFamily="18" charset="0"/>
                      </a:rPr>
                      <m:t>,</m:t>
                    </m:r>
                  </m:oMath>
                </a14:m>
                <a:r>
                  <a:rPr lang="pt-PT" sz="2000" dirty="0">
                    <a:solidFill>
                      <a:schemeClr val="tx1"/>
                    </a:solidFill>
                  </a:rPr>
                  <a:t> e </a:t>
                </a:r>
                <a14:m>
                  <m:oMath xmlns:m="http://schemas.openxmlformats.org/officeDocument/2006/math">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𝑚</m:t>
                        </m:r>
                      </m:e>
                      <m:sub>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ν</m:t>
                            </m:r>
                          </m:e>
                          <m:sub>
                            <m:r>
                              <a:rPr lang="pt-PT" sz="2000" i="1">
                                <a:solidFill>
                                  <a:schemeClr val="tx1"/>
                                </a:solidFill>
                                <a:latin typeface="Cambria Math" panose="02040503050406030204" pitchFamily="18" charset="0"/>
                              </a:rPr>
                              <m:t>h</m:t>
                            </m:r>
                          </m:sub>
                        </m:sSub>
                      </m:sub>
                    </m:sSub>
                    <m:r>
                      <a:rPr lang="pt-PT" sz="2000">
                        <a:solidFill>
                          <a:schemeClr val="tx1"/>
                        </a:solidFill>
                        <a:latin typeface="Cambria Math" panose="02040503050406030204" pitchFamily="18" charset="0"/>
                      </a:rPr>
                      <m:t>≈</m:t>
                    </m:r>
                    <m:r>
                      <a:rPr lang="pt-PT" sz="2000" i="1">
                        <a:solidFill>
                          <a:schemeClr val="tx1"/>
                        </a:solidFill>
                        <a:latin typeface="Cambria Math" panose="02040503050406030204" pitchFamily="18" charset="0"/>
                      </a:rPr>
                      <m:t>𝑀</m:t>
                    </m:r>
                    <m:r>
                      <a:rPr lang="pt-PT" sz="2000" i="1">
                        <a:solidFill>
                          <a:schemeClr val="tx1"/>
                        </a:solidFill>
                        <a:latin typeface="Cambria Math" panose="02040503050406030204" pitchFamily="18" charset="0"/>
                      </a:rPr>
                      <m:t>,</m:t>
                    </m:r>
                  </m:oMath>
                </a14:m>
                <a:r>
                  <a:rPr lang="pt-PT" sz="2000" dirty="0">
                    <a:solidFill>
                      <a:schemeClr val="tx1"/>
                    </a:solidFill>
                  </a:rPr>
                  <a:t> </a:t>
                </a:r>
              </a:p>
            </p:txBody>
          </p:sp>
        </mc:Choice>
        <mc:Fallback xmlns="">
          <p:sp>
            <p:nvSpPr>
              <p:cNvPr id="14" name="Marcador de Posição de Conteúdo 2">
                <a:extLst>
                  <a:ext uri="{FF2B5EF4-FFF2-40B4-BE49-F238E27FC236}">
                    <a16:creationId xmlns:a16="http://schemas.microsoft.com/office/drawing/2014/main" id="{3FA24BF9-2106-4175-9C9E-62F6C83A4730}"/>
                  </a:ext>
                </a:extLst>
              </p:cNvPr>
              <p:cNvSpPr>
                <a:spLocks noGrp="1" noRot="1" noChangeAspect="1" noMove="1" noResize="1" noEditPoints="1" noAdjustHandles="1" noChangeArrowheads="1" noChangeShapeType="1" noTextEdit="1"/>
              </p:cNvSpPr>
              <p:nvPr>
                <p:ph idx="1"/>
              </p:nvPr>
            </p:nvSpPr>
            <p:spPr>
              <a:blipFill>
                <a:blip r:embed="rId2"/>
                <a:stretch>
                  <a:fillRect l="-1626" t="-2051" r="-339"/>
                </a:stretch>
              </a:blipFill>
            </p:spPr>
            <p:txBody>
              <a:bodyPr/>
              <a:lstStyle/>
              <a:p>
                <a:r>
                  <a:rPr lang="pt-PT">
                    <a:noFill/>
                  </a:rPr>
                  <a:t> </a:t>
                </a:r>
              </a:p>
            </p:txBody>
          </p:sp>
        </mc:Fallback>
      </mc:AlternateContent>
    </p:spTree>
    <p:extLst>
      <p:ext uri="{BB962C8B-B14F-4D97-AF65-F5344CB8AC3E}">
        <p14:creationId xmlns:p14="http://schemas.microsoft.com/office/powerpoint/2010/main" val="1747407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DD072B-AE6C-4DDA-9EE7-C5DAFF500A27}"/>
              </a:ext>
            </a:extLst>
          </p:cNvPr>
          <p:cNvSpPr>
            <a:spLocks noGrp="1"/>
          </p:cNvSpPr>
          <p:nvPr>
            <p:ph type="title"/>
          </p:nvPr>
        </p:nvSpPr>
        <p:spPr>
          <a:noFill/>
          <a:ln w="19050">
            <a:noFill/>
          </a:ln>
        </p:spPr>
        <p:txBody>
          <a:bodyPr wrap="square">
            <a:noAutofit/>
          </a:bodyPr>
          <a:lstStyle/>
          <a:p>
            <a:pPr algn="ctr"/>
            <a:r>
              <a:rPr lang="pt-PT" sz="3500" dirty="0">
                <a:solidFill>
                  <a:schemeClr val="bg1"/>
                </a:solidFill>
              </a:rPr>
              <a:t>5.1 - Parametrização teórica</a:t>
            </a:r>
          </a:p>
        </p:txBody>
      </p:sp>
      <p:sp>
        <p:nvSpPr>
          <p:cNvPr id="6" name="Marcador de Posição de Conteúdo 5">
            <a:extLst>
              <a:ext uri="{FF2B5EF4-FFF2-40B4-BE49-F238E27FC236}">
                <a16:creationId xmlns:a16="http://schemas.microsoft.com/office/drawing/2014/main" id="{E3EC39AA-468C-4158-95A7-2F5DA111DF25}"/>
              </a:ext>
            </a:extLst>
          </p:cNvPr>
          <p:cNvSpPr>
            <a:spLocks noGrp="1"/>
          </p:cNvSpPr>
          <p:nvPr>
            <p:ph idx="4294967295"/>
          </p:nvPr>
        </p:nvSpPr>
        <p:spPr>
          <a:xfrm>
            <a:off x="114300" y="1633052"/>
            <a:ext cx="4396153" cy="4805363"/>
          </a:xfrm>
        </p:spPr>
        <p:txBody>
          <a:bodyPr>
            <a:noAutofit/>
          </a:bodyPr>
          <a:lstStyle/>
          <a:p>
            <a:pPr marL="0" indent="0">
              <a:buNone/>
            </a:pPr>
            <a:r>
              <a:rPr lang="pt-PT" sz="2200" dirty="0"/>
              <a:t>Tendo em conta a expressão simplificada para a massa do bosão de </a:t>
            </a:r>
            <a:r>
              <a:rPr lang="pt-PT" sz="2200" dirty="0" err="1"/>
              <a:t>Higgs</a:t>
            </a:r>
            <a:r>
              <a:rPr lang="pt-PT" sz="2200" dirty="0"/>
              <a:t>, estudamos esta função parametrizando a zona onde a “</a:t>
            </a:r>
            <a:r>
              <a:rPr lang="pt-PT" sz="2200" dirty="0" err="1"/>
              <a:t>tree</a:t>
            </a:r>
            <a:r>
              <a:rPr lang="pt-PT" sz="2200" dirty="0"/>
              <a:t> </a:t>
            </a:r>
            <a:r>
              <a:rPr lang="pt-PT" sz="2200" dirty="0" err="1"/>
              <a:t>level</a:t>
            </a:r>
            <a:r>
              <a:rPr lang="pt-PT" sz="2200" dirty="0"/>
              <a:t>” a massa esta próxima à observada de 125.09 </a:t>
            </a:r>
            <a:r>
              <a:rPr lang="pt-PT" sz="2200" dirty="0" err="1"/>
              <a:t>GeV’s</a:t>
            </a:r>
            <a:r>
              <a:rPr lang="pt-PT" sz="2200" dirty="0"/>
              <a:t>.</a:t>
            </a:r>
          </a:p>
          <a:p>
            <a:pPr marL="0" indent="0">
              <a:buNone/>
            </a:pPr>
            <a:r>
              <a:rPr lang="pt-PT" sz="2200" dirty="0"/>
              <a:t>Para tal definimos um valor para ambos </a:t>
            </a:r>
            <a:r>
              <a:rPr lang="pt-PT" sz="2200" dirty="0" err="1"/>
              <a:t>VEVs</a:t>
            </a:r>
            <a:r>
              <a:rPr lang="pt-PT" sz="2200" dirty="0"/>
              <a:t>, x e v de forma a diminuir os graus de liberdade  da massa.</a:t>
            </a:r>
          </a:p>
          <a:p>
            <a:pPr marL="0" indent="0">
              <a:buNone/>
            </a:pPr>
            <a:r>
              <a:rPr lang="pt-PT" sz="2200" dirty="0"/>
              <a:t>O valor escolhido para </a:t>
            </a:r>
            <a:r>
              <a:rPr lang="pt-PT" sz="2200" i="1" dirty="0"/>
              <a:t>x </a:t>
            </a:r>
            <a:r>
              <a:rPr lang="pt-PT" sz="2200" dirty="0"/>
              <a:t>foi 1000 </a:t>
            </a:r>
            <a:r>
              <a:rPr lang="pt-PT" sz="2200" dirty="0" err="1"/>
              <a:t>GeV</a:t>
            </a:r>
            <a:r>
              <a:rPr lang="pt-PT" sz="2200" dirty="0"/>
              <a:t> e para</a:t>
            </a:r>
            <a:r>
              <a:rPr lang="pt-PT" sz="2200" i="1" dirty="0"/>
              <a:t> v </a:t>
            </a:r>
            <a:r>
              <a:rPr lang="pt-PT" sz="2200" dirty="0"/>
              <a:t>foi</a:t>
            </a:r>
            <a:r>
              <a:rPr lang="pt-PT" sz="2200" i="1" dirty="0"/>
              <a:t> </a:t>
            </a:r>
            <a:r>
              <a:rPr lang="pt-PT" sz="2200" dirty="0"/>
              <a:t>aproximadamente</a:t>
            </a:r>
            <a:r>
              <a:rPr lang="pt-PT" sz="2200" i="1" dirty="0"/>
              <a:t> </a:t>
            </a:r>
            <a:r>
              <a:rPr lang="pt-PT" sz="2200" dirty="0"/>
              <a:t>246 </a:t>
            </a:r>
            <a:r>
              <a:rPr lang="pt-PT" sz="2200" dirty="0" err="1"/>
              <a:t>GeV</a:t>
            </a:r>
            <a:endParaRPr lang="pt-PT" sz="2200" dirty="0"/>
          </a:p>
        </p:txBody>
      </p:sp>
      <p:pic>
        <p:nvPicPr>
          <p:cNvPr id="7" name="Picture 2" descr="https://i.gyazo.com/e23f731d86d322322dfe6e8fe4292080.png">
            <a:extLst>
              <a:ext uri="{FF2B5EF4-FFF2-40B4-BE49-F238E27FC236}">
                <a16:creationId xmlns:a16="http://schemas.microsoft.com/office/drawing/2014/main" id="{A0F8024B-DE86-4985-8A47-0B2128FB3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079" y="1158607"/>
            <a:ext cx="4455921" cy="4172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tângulo 3">
                <a:extLst>
                  <a:ext uri="{FF2B5EF4-FFF2-40B4-BE49-F238E27FC236}">
                    <a16:creationId xmlns:a16="http://schemas.microsoft.com/office/drawing/2014/main" id="{96F345E8-4B70-4077-8FAF-4CFB99FAA9D6}"/>
                  </a:ext>
                </a:extLst>
              </p:cNvPr>
              <p:cNvSpPr/>
              <p:nvPr/>
            </p:nvSpPr>
            <p:spPr>
              <a:xfrm>
                <a:off x="4510453" y="5425393"/>
                <a:ext cx="4519247" cy="6560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pt-PT" i="1" smtClean="0">
                              <a:solidFill>
                                <a:schemeClr val="tx1"/>
                              </a:solidFill>
                              <a:latin typeface="Cambria Math" panose="02040503050406030204" pitchFamily="18" charset="0"/>
                            </a:rPr>
                          </m:ctrlPr>
                        </m:radPr>
                        <m:deg/>
                        <m:e>
                          <m:sSub>
                            <m:sSubPr>
                              <m:ctrlPr>
                                <a:rPr lang="pt-PT" i="1">
                                  <a:latin typeface="Cambria Math" panose="02040503050406030204" pitchFamily="18" charset="0"/>
                                </a:rPr>
                              </m:ctrlPr>
                            </m:sSubPr>
                            <m:e>
                              <m:r>
                                <m:rPr>
                                  <m:sty m:val="p"/>
                                </m:rPr>
                                <a:rPr lang="pt-PT">
                                  <a:latin typeface="Cambria Math" panose="02040503050406030204" pitchFamily="18" charset="0"/>
                                </a:rPr>
                                <m:t>λ</m:t>
                              </m:r>
                            </m:e>
                            <m:sub>
                              <m:r>
                                <a:rPr lang="pt-PT">
                                  <a:latin typeface="Cambria Math" panose="02040503050406030204" pitchFamily="18" charset="0"/>
                                </a:rPr>
                                <m:t>1</m:t>
                              </m:r>
                            </m:sub>
                          </m:sSub>
                          <m:sSup>
                            <m:sSupPr>
                              <m:ctrlPr>
                                <a:rPr lang="pt-PT" i="1">
                                  <a:latin typeface="Cambria Math" panose="02040503050406030204" pitchFamily="18" charset="0"/>
                                </a:rPr>
                              </m:ctrlPr>
                            </m:sSupPr>
                            <m:e>
                              <m:r>
                                <a:rPr lang="pt-PT" i="1">
                                  <a:latin typeface="Cambria Math" panose="02040503050406030204" pitchFamily="18" charset="0"/>
                                </a:rPr>
                                <m:t>𝑣</m:t>
                              </m:r>
                            </m:e>
                            <m:sup>
                              <m:r>
                                <a:rPr lang="pt-PT">
                                  <a:latin typeface="Cambria Math" panose="02040503050406030204" pitchFamily="18" charset="0"/>
                                </a:rPr>
                                <m:t>2</m:t>
                              </m:r>
                            </m:sup>
                          </m:sSup>
                          <m:r>
                            <a:rPr lang="pt-PT">
                              <a:latin typeface="Cambria Math" panose="02040503050406030204" pitchFamily="18" charset="0"/>
                            </a:rPr>
                            <m:t>+</m:t>
                          </m:r>
                          <m:sSub>
                            <m:sSubPr>
                              <m:ctrlPr>
                                <a:rPr lang="pt-PT" i="1">
                                  <a:latin typeface="Cambria Math" panose="02040503050406030204" pitchFamily="18" charset="0"/>
                                </a:rPr>
                              </m:ctrlPr>
                            </m:sSubPr>
                            <m:e>
                              <m:r>
                                <m:rPr>
                                  <m:sty m:val="p"/>
                                </m:rPr>
                                <a:rPr lang="pt-PT">
                                  <a:latin typeface="Cambria Math" panose="02040503050406030204" pitchFamily="18" charset="0"/>
                                </a:rPr>
                                <m:t>λ</m:t>
                              </m:r>
                            </m:e>
                            <m:sub>
                              <m:r>
                                <a:rPr lang="pt-PT">
                                  <a:latin typeface="Cambria Math" panose="02040503050406030204" pitchFamily="18" charset="0"/>
                                </a:rPr>
                                <m:t>2</m:t>
                              </m:r>
                            </m:sub>
                          </m:sSub>
                          <m:sSup>
                            <m:sSupPr>
                              <m:ctrlPr>
                                <a:rPr lang="pt-PT" i="1">
                                  <a:latin typeface="Cambria Math" panose="02040503050406030204" pitchFamily="18" charset="0"/>
                                </a:rPr>
                              </m:ctrlPr>
                            </m:sSupPr>
                            <m:e>
                              <m:r>
                                <a:rPr lang="pt-PT" i="1">
                                  <a:latin typeface="Cambria Math" panose="02040503050406030204" pitchFamily="18" charset="0"/>
                                </a:rPr>
                                <m:t>𝑥</m:t>
                              </m:r>
                            </m:e>
                            <m:sup>
                              <m:r>
                                <a:rPr lang="pt-PT">
                                  <a:latin typeface="Cambria Math" panose="02040503050406030204" pitchFamily="18" charset="0"/>
                                </a:rPr>
                                <m:t>2</m:t>
                              </m:r>
                            </m:sup>
                          </m:sSup>
                          <m:r>
                            <a:rPr lang="pt-PT">
                              <a:latin typeface="Cambria Math" panose="02040503050406030204" pitchFamily="18" charset="0"/>
                            </a:rPr>
                            <m:t> −</m:t>
                          </m:r>
                          <m:rad>
                            <m:radPr>
                              <m:degHide m:val="on"/>
                              <m:ctrlPr>
                                <a:rPr lang="pt-PT" i="1">
                                  <a:latin typeface="Cambria Math" panose="02040503050406030204" pitchFamily="18" charset="0"/>
                                </a:rPr>
                              </m:ctrlPr>
                            </m:radPr>
                            <m:deg/>
                            <m:e>
                              <m:sSup>
                                <m:sSupPr>
                                  <m:ctrlPr>
                                    <a:rPr lang="pt-PT" i="1">
                                      <a:latin typeface="Cambria Math" panose="02040503050406030204" pitchFamily="18" charset="0"/>
                                    </a:rPr>
                                  </m:ctrlPr>
                                </m:sSupPr>
                                <m:e>
                                  <m:d>
                                    <m:dPr>
                                      <m:ctrlPr>
                                        <a:rPr lang="pt-PT" i="1">
                                          <a:latin typeface="Cambria Math" panose="02040503050406030204" pitchFamily="18" charset="0"/>
                                        </a:rPr>
                                      </m:ctrlPr>
                                    </m:dPr>
                                    <m:e>
                                      <m:sSub>
                                        <m:sSubPr>
                                          <m:ctrlPr>
                                            <a:rPr lang="pt-PT" i="1">
                                              <a:latin typeface="Cambria Math" panose="02040503050406030204" pitchFamily="18" charset="0"/>
                                            </a:rPr>
                                          </m:ctrlPr>
                                        </m:sSubPr>
                                        <m:e>
                                          <m:r>
                                            <m:rPr>
                                              <m:sty m:val="p"/>
                                            </m:rPr>
                                            <a:rPr lang="pt-PT">
                                              <a:latin typeface="Cambria Math" panose="02040503050406030204" pitchFamily="18" charset="0"/>
                                            </a:rPr>
                                            <m:t>λ</m:t>
                                          </m:r>
                                        </m:e>
                                        <m:sub>
                                          <m:r>
                                            <a:rPr lang="pt-PT">
                                              <a:latin typeface="Cambria Math" panose="02040503050406030204" pitchFamily="18" charset="0"/>
                                            </a:rPr>
                                            <m:t>1</m:t>
                                          </m:r>
                                        </m:sub>
                                      </m:sSub>
                                      <m:sSup>
                                        <m:sSupPr>
                                          <m:ctrlPr>
                                            <a:rPr lang="pt-PT" i="1">
                                              <a:latin typeface="Cambria Math" panose="02040503050406030204" pitchFamily="18" charset="0"/>
                                            </a:rPr>
                                          </m:ctrlPr>
                                        </m:sSupPr>
                                        <m:e>
                                          <m:r>
                                            <a:rPr lang="pt-PT" i="1">
                                              <a:latin typeface="Cambria Math" panose="02040503050406030204" pitchFamily="18" charset="0"/>
                                            </a:rPr>
                                            <m:t>𝑣</m:t>
                                          </m:r>
                                        </m:e>
                                        <m:sup>
                                          <m:r>
                                            <a:rPr lang="pt-PT">
                                              <a:latin typeface="Cambria Math" panose="02040503050406030204" pitchFamily="18" charset="0"/>
                                            </a:rPr>
                                            <m:t>2</m:t>
                                          </m:r>
                                        </m:sup>
                                      </m:sSup>
                                      <m:r>
                                        <a:rPr lang="pt-PT">
                                          <a:latin typeface="Cambria Math" panose="02040503050406030204" pitchFamily="18" charset="0"/>
                                        </a:rPr>
                                        <m:t>−</m:t>
                                      </m:r>
                                      <m:sSub>
                                        <m:sSubPr>
                                          <m:ctrlPr>
                                            <a:rPr lang="pt-PT" i="1">
                                              <a:latin typeface="Cambria Math" panose="02040503050406030204" pitchFamily="18" charset="0"/>
                                            </a:rPr>
                                          </m:ctrlPr>
                                        </m:sSubPr>
                                        <m:e>
                                          <m:r>
                                            <m:rPr>
                                              <m:sty m:val="p"/>
                                            </m:rPr>
                                            <a:rPr lang="pt-PT">
                                              <a:latin typeface="Cambria Math" panose="02040503050406030204" pitchFamily="18" charset="0"/>
                                            </a:rPr>
                                            <m:t>λ</m:t>
                                          </m:r>
                                        </m:e>
                                        <m:sub>
                                          <m:r>
                                            <a:rPr lang="pt-PT">
                                              <a:latin typeface="Cambria Math" panose="02040503050406030204" pitchFamily="18" charset="0"/>
                                            </a:rPr>
                                            <m:t>2</m:t>
                                          </m:r>
                                        </m:sub>
                                      </m:sSub>
                                      <m:sSup>
                                        <m:sSupPr>
                                          <m:ctrlPr>
                                            <a:rPr lang="pt-PT" i="1">
                                              <a:latin typeface="Cambria Math" panose="02040503050406030204" pitchFamily="18" charset="0"/>
                                            </a:rPr>
                                          </m:ctrlPr>
                                        </m:sSupPr>
                                        <m:e>
                                          <m:r>
                                            <a:rPr lang="pt-PT" i="1">
                                              <a:latin typeface="Cambria Math" panose="02040503050406030204" pitchFamily="18" charset="0"/>
                                            </a:rPr>
                                            <m:t>𝑥</m:t>
                                          </m:r>
                                        </m:e>
                                        <m:sup>
                                          <m:r>
                                            <a:rPr lang="pt-PT">
                                              <a:latin typeface="Cambria Math" panose="02040503050406030204" pitchFamily="18" charset="0"/>
                                            </a:rPr>
                                            <m:t>2</m:t>
                                          </m:r>
                                        </m:sup>
                                      </m:sSup>
                                    </m:e>
                                  </m:d>
                                </m:e>
                                <m:sup>
                                  <m:r>
                                    <a:rPr lang="pt-PT">
                                      <a:latin typeface="Cambria Math" panose="02040503050406030204" pitchFamily="18" charset="0"/>
                                    </a:rPr>
                                    <m:t>2</m:t>
                                  </m:r>
                                </m:sup>
                              </m:sSup>
                              <m:r>
                                <a:rPr lang="pt-PT">
                                  <a:latin typeface="Cambria Math" panose="02040503050406030204" pitchFamily="18" charset="0"/>
                                </a:rPr>
                                <m:t>+</m:t>
                              </m:r>
                              <m:sSup>
                                <m:sSupPr>
                                  <m:ctrlPr>
                                    <a:rPr lang="pt-PT" i="1">
                                      <a:latin typeface="Cambria Math" panose="02040503050406030204" pitchFamily="18" charset="0"/>
                                    </a:rPr>
                                  </m:ctrlPr>
                                </m:sSupPr>
                                <m:e>
                                  <m:d>
                                    <m:dPr>
                                      <m:ctrlPr>
                                        <a:rPr lang="pt-PT" i="1">
                                          <a:latin typeface="Cambria Math" panose="02040503050406030204" pitchFamily="18" charset="0"/>
                                        </a:rPr>
                                      </m:ctrlPr>
                                    </m:dPr>
                                    <m:e>
                                      <m:sSub>
                                        <m:sSubPr>
                                          <m:ctrlPr>
                                            <a:rPr lang="pt-PT" i="1">
                                              <a:latin typeface="Cambria Math" panose="02040503050406030204" pitchFamily="18" charset="0"/>
                                            </a:rPr>
                                          </m:ctrlPr>
                                        </m:sSubPr>
                                        <m:e>
                                          <m:r>
                                            <m:rPr>
                                              <m:sty m:val="p"/>
                                            </m:rPr>
                                            <a:rPr lang="pt-PT">
                                              <a:latin typeface="Cambria Math" panose="02040503050406030204" pitchFamily="18" charset="0"/>
                                            </a:rPr>
                                            <m:t>λ</m:t>
                                          </m:r>
                                        </m:e>
                                        <m:sub>
                                          <m:r>
                                            <a:rPr lang="pt-PT">
                                              <a:latin typeface="Cambria Math" panose="02040503050406030204" pitchFamily="18" charset="0"/>
                                            </a:rPr>
                                            <m:t>3</m:t>
                                          </m:r>
                                        </m:sub>
                                      </m:sSub>
                                      <m:r>
                                        <a:rPr lang="pt-PT" i="1">
                                          <a:latin typeface="Cambria Math" panose="02040503050406030204" pitchFamily="18" charset="0"/>
                                        </a:rPr>
                                        <m:t>𝑥𝑣</m:t>
                                      </m:r>
                                    </m:e>
                                  </m:d>
                                </m:e>
                                <m:sup>
                                  <m:r>
                                    <a:rPr lang="pt-PT">
                                      <a:latin typeface="Cambria Math" panose="02040503050406030204" pitchFamily="18" charset="0"/>
                                    </a:rPr>
                                    <m:t>2</m:t>
                                  </m:r>
                                </m:sup>
                              </m:sSup>
                            </m:e>
                          </m:rad>
                        </m:e>
                      </m:rad>
                    </m:oMath>
                  </m:oMathPara>
                </a14:m>
                <a:endParaRPr lang="pt-PT" dirty="0">
                  <a:solidFill>
                    <a:schemeClr val="tx1"/>
                  </a:solidFill>
                </a:endParaRPr>
              </a:p>
            </p:txBody>
          </p:sp>
        </mc:Choice>
        <mc:Fallback xmlns="">
          <p:sp>
            <p:nvSpPr>
              <p:cNvPr id="4" name="Retângulo 3">
                <a:extLst>
                  <a:ext uri="{FF2B5EF4-FFF2-40B4-BE49-F238E27FC236}">
                    <a16:creationId xmlns:a16="http://schemas.microsoft.com/office/drawing/2014/main" id="{96F345E8-4B70-4077-8FAF-4CFB99FAA9D6}"/>
                  </a:ext>
                </a:extLst>
              </p:cNvPr>
              <p:cNvSpPr>
                <a:spLocks noRot="1" noChangeAspect="1" noMove="1" noResize="1" noEditPoints="1" noAdjustHandles="1" noChangeArrowheads="1" noChangeShapeType="1" noTextEdit="1"/>
              </p:cNvSpPr>
              <p:nvPr/>
            </p:nvSpPr>
            <p:spPr>
              <a:xfrm>
                <a:off x="4510453" y="5425393"/>
                <a:ext cx="4519247" cy="656013"/>
              </a:xfrm>
              <a:prstGeom prst="rect">
                <a:avLst/>
              </a:prstGeom>
              <a:blipFill>
                <a:blip r:embed="rId3"/>
                <a:stretch>
                  <a:fillRect/>
                </a:stretch>
              </a:blipFill>
            </p:spPr>
            <p:txBody>
              <a:bodyPr/>
              <a:lstStyle/>
              <a:p>
                <a:r>
                  <a:rPr lang="pt-PT">
                    <a:noFill/>
                  </a:rPr>
                  <a:t> </a:t>
                </a:r>
              </a:p>
            </p:txBody>
          </p:sp>
        </mc:Fallback>
      </mc:AlternateContent>
    </p:spTree>
    <p:extLst>
      <p:ext uri="{BB962C8B-B14F-4D97-AF65-F5344CB8AC3E}">
        <p14:creationId xmlns:p14="http://schemas.microsoft.com/office/powerpoint/2010/main" val="3065925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BEDB27-E6C5-4906-BB9E-FB72DA3FAD17}"/>
              </a:ext>
            </a:extLst>
          </p:cNvPr>
          <p:cNvSpPr>
            <a:spLocks noGrp="1"/>
          </p:cNvSpPr>
          <p:nvPr>
            <p:ph type="title"/>
          </p:nvPr>
        </p:nvSpPr>
        <p:spPr>
          <a:xfrm>
            <a:off x="114301" y="335902"/>
            <a:ext cx="4396154" cy="1025470"/>
          </a:xfrm>
          <a:noFill/>
          <a:ln w="19050">
            <a:noFill/>
          </a:ln>
        </p:spPr>
        <p:txBody>
          <a:bodyPr wrap="square">
            <a:noAutofit/>
          </a:bodyPr>
          <a:lstStyle/>
          <a:p>
            <a:pPr algn="ctr"/>
            <a:r>
              <a:rPr lang="pt-PT" sz="3500" dirty="0">
                <a:solidFill>
                  <a:schemeClr val="bg1"/>
                </a:solidFill>
              </a:rPr>
              <a:t>5.2 - Scan segundo uma parametrização </a:t>
            </a:r>
          </a:p>
        </p:txBody>
      </p:sp>
      <p:sp>
        <p:nvSpPr>
          <p:cNvPr id="3" name="Marcador de Posição de Conteúdo 2">
            <a:extLst>
              <a:ext uri="{FF2B5EF4-FFF2-40B4-BE49-F238E27FC236}">
                <a16:creationId xmlns:a16="http://schemas.microsoft.com/office/drawing/2014/main" id="{E0C879D4-ED7D-4FF4-B37B-30D1A2E15AEC}"/>
              </a:ext>
            </a:extLst>
          </p:cNvPr>
          <p:cNvSpPr>
            <a:spLocks noGrp="1"/>
          </p:cNvSpPr>
          <p:nvPr>
            <p:ph idx="4294967295"/>
          </p:nvPr>
        </p:nvSpPr>
        <p:spPr>
          <a:xfrm>
            <a:off x="114301" y="1688226"/>
            <a:ext cx="4396154" cy="5067137"/>
          </a:xfrm>
        </p:spPr>
        <p:txBody>
          <a:bodyPr>
            <a:normAutofit/>
          </a:bodyPr>
          <a:lstStyle/>
          <a:p>
            <a:pPr marL="0" indent="0">
              <a:buNone/>
            </a:pPr>
            <a:r>
              <a:rPr lang="pt-PT" sz="2200" dirty="0">
                <a:solidFill>
                  <a:schemeClr val="tx1"/>
                </a:solidFill>
              </a:rPr>
              <a:t>Feito um Scan alongo desta </a:t>
            </a:r>
            <a:r>
              <a:rPr lang="pt-PT" sz="2200" dirty="0" err="1">
                <a:solidFill>
                  <a:schemeClr val="tx1"/>
                </a:solidFill>
              </a:rPr>
              <a:t>fold</a:t>
            </a:r>
            <a:r>
              <a:rPr lang="pt-PT" sz="2200" dirty="0">
                <a:solidFill>
                  <a:schemeClr val="tx1"/>
                </a:solidFill>
              </a:rPr>
              <a:t> o que observamos é: </a:t>
            </a:r>
          </a:p>
          <a:p>
            <a:pPr>
              <a:buFont typeface="Wingdings" panose="05000000000000000000" pitchFamily="2" charset="2"/>
              <a:buChar char="§"/>
            </a:pPr>
            <a:r>
              <a:rPr lang="pt-PT" sz="2200" dirty="0">
                <a:solidFill>
                  <a:schemeClr val="tx1"/>
                </a:solidFill>
              </a:rPr>
              <a:t> Correções quânticas já se afasta bastante do valor esperado. </a:t>
            </a:r>
          </a:p>
          <a:p>
            <a:pPr>
              <a:buFont typeface="Wingdings" panose="05000000000000000000" pitchFamily="2" charset="2"/>
              <a:buChar char="§"/>
            </a:pPr>
            <a:r>
              <a:rPr lang="pt-PT" sz="2200" dirty="0"/>
              <a:t>O p</a:t>
            </a:r>
            <a:r>
              <a:rPr lang="pt-PT" sz="2200" dirty="0">
                <a:solidFill>
                  <a:schemeClr val="tx1"/>
                </a:solidFill>
              </a:rPr>
              <a:t>rimeiro </a:t>
            </a:r>
            <a:r>
              <a:rPr lang="pt-PT" sz="2200" dirty="0" err="1">
                <a:solidFill>
                  <a:schemeClr val="tx1"/>
                </a:solidFill>
              </a:rPr>
              <a:t>plot</a:t>
            </a:r>
            <a:r>
              <a:rPr lang="pt-PT" sz="2200" dirty="0">
                <a:solidFill>
                  <a:schemeClr val="tx1"/>
                </a:solidFill>
              </a:rPr>
              <a:t> também pode ser pensado como um mapa de contraste. </a:t>
            </a:r>
          </a:p>
          <a:p>
            <a:pPr>
              <a:buFont typeface="Wingdings" panose="05000000000000000000" pitchFamily="2" charset="2"/>
              <a:buChar char="§"/>
            </a:pPr>
            <a:r>
              <a:rPr lang="pt-PT" sz="2200" dirty="0">
                <a:solidFill>
                  <a:schemeClr val="tx1"/>
                </a:solidFill>
              </a:rPr>
              <a:t>A massa do novo </a:t>
            </a:r>
            <a:r>
              <a:rPr lang="pt-PT" sz="2200" dirty="0" err="1">
                <a:solidFill>
                  <a:schemeClr val="tx1"/>
                </a:solidFill>
              </a:rPr>
              <a:t>Higgs</a:t>
            </a:r>
            <a:r>
              <a:rPr lang="pt-PT" sz="2200" dirty="0">
                <a:solidFill>
                  <a:schemeClr val="tx1"/>
                </a:solidFill>
              </a:rPr>
              <a:t> pode ser observada no segundo </a:t>
            </a:r>
            <a:r>
              <a:rPr lang="pt-PT" sz="2200" dirty="0" err="1">
                <a:solidFill>
                  <a:schemeClr val="tx1"/>
                </a:solidFill>
              </a:rPr>
              <a:t>plot</a:t>
            </a:r>
            <a:r>
              <a:rPr lang="pt-PT" sz="2200" dirty="0">
                <a:solidFill>
                  <a:schemeClr val="tx1"/>
                </a:solidFill>
              </a:rPr>
              <a:t>. </a:t>
            </a:r>
          </a:p>
        </p:txBody>
      </p:sp>
      <p:pic>
        <p:nvPicPr>
          <p:cNvPr id="7" name="Imagem 6">
            <a:extLst>
              <a:ext uri="{FF2B5EF4-FFF2-40B4-BE49-F238E27FC236}">
                <a16:creationId xmlns:a16="http://schemas.microsoft.com/office/drawing/2014/main" id="{F9F1F13E-859E-44AD-BA85-AFAC36841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546" y="107749"/>
            <a:ext cx="4510454" cy="3321251"/>
          </a:xfrm>
          <a:prstGeom prst="rect">
            <a:avLst/>
          </a:prstGeom>
        </p:spPr>
      </p:pic>
      <p:pic>
        <p:nvPicPr>
          <p:cNvPr id="8" name="Imagem 7" descr="Uma imagem com mapa, texto&#10;&#10;Descrição gerada com confiança alta">
            <a:extLst>
              <a:ext uri="{FF2B5EF4-FFF2-40B4-BE49-F238E27FC236}">
                <a16:creationId xmlns:a16="http://schemas.microsoft.com/office/drawing/2014/main" id="{2BE9B543-A989-4E25-B6B6-A7D8755CC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546" y="3327347"/>
            <a:ext cx="4510453" cy="2972780"/>
          </a:xfrm>
          <a:prstGeom prst="rect">
            <a:avLst/>
          </a:prstGeom>
        </p:spPr>
      </p:pic>
    </p:spTree>
    <p:extLst>
      <p:ext uri="{BB962C8B-B14F-4D97-AF65-F5344CB8AC3E}">
        <p14:creationId xmlns:p14="http://schemas.microsoft.com/office/powerpoint/2010/main" val="323245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11F5C-6001-48BD-9BAA-96B463E8FB57}"/>
              </a:ext>
            </a:extLst>
          </p:cNvPr>
          <p:cNvSpPr>
            <a:spLocks noGrp="1"/>
          </p:cNvSpPr>
          <p:nvPr>
            <p:ph type="title"/>
          </p:nvPr>
        </p:nvSpPr>
        <p:spPr>
          <a:noFill/>
          <a:ln w="19050">
            <a:noFill/>
          </a:ln>
        </p:spPr>
        <p:txBody>
          <a:bodyPr wrap="square">
            <a:normAutofit/>
          </a:bodyPr>
          <a:lstStyle/>
          <a:p>
            <a:pPr algn="ctr"/>
            <a:r>
              <a:rPr lang="pt-PT" sz="3400" dirty="0">
                <a:solidFill>
                  <a:schemeClr val="bg1"/>
                </a:solidFill>
              </a:rPr>
              <a:t>5.3 - Uma primeira seleção de pontos  </a:t>
            </a:r>
          </a:p>
        </p:txBody>
      </p:sp>
      <p:sp>
        <p:nvSpPr>
          <p:cNvPr id="3" name="Marcador de Posição de Conteúdo 2">
            <a:extLst>
              <a:ext uri="{FF2B5EF4-FFF2-40B4-BE49-F238E27FC236}">
                <a16:creationId xmlns:a16="http://schemas.microsoft.com/office/drawing/2014/main" id="{65FFE00B-6B28-471C-88D2-5E7DF906F6D6}"/>
              </a:ext>
            </a:extLst>
          </p:cNvPr>
          <p:cNvSpPr>
            <a:spLocks noGrp="1"/>
          </p:cNvSpPr>
          <p:nvPr>
            <p:ph idx="4294967295"/>
          </p:nvPr>
        </p:nvSpPr>
        <p:spPr>
          <a:xfrm>
            <a:off x="114301" y="1671346"/>
            <a:ext cx="4396154" cy="4710793"/>
          </a:xfrm>
        </p:spPr>
        <p:txBody>
          <a:bodyPr>
            <a:normAutofit/>
          </a:bodyPr>
          <a:lstStyle/>
          <a:p>
            <a:pPr marL="0" indent="0">
              <a:buNone/>
            </a:pPr>
            <a:r>
              <a:rPr lang="pt-PT" sz="2200" dirty="0"/>
              <a:t>Selecionado os dados que mais se aproximam da massa observada revela uma zona que aparenta descrever um plano. </a:t>
            </a:r>
          </a:p>
          <a:p>
            <a:pPr marL="0" indent="0">
              <a:buNone/>
            </a:pPr>
            <a:r>
              <a:rPr lang="pt-PT" sz="2200" dirty="0"/>
              <a:t>Isto pode indicar que a forma da distribuição correta para a massa do </a:t>
            </a:r>
            <a:r>
              <a:rPr lang="pt-PT" sz="2200" dirty="0" err="1"/>
              <a:t>Higgs</a:t>
            </a:r>
            <a:r>
              <a:rPr lang="pt-PT" sz="2200" dirty="0"/>
              <a:t> é um cone apesar das correções quânticas.</a:t>
            </a:r>
          </a:p>
        </p:txBody>
      </p:sp>
      <p:pic>
        <p:nvPicPr>
          <p:cNvPr id="4" name="Marcador de Posição de Conteúdo 4" descr="Uma imagem com mapa, texto&#10;&#10;Descrição gerada com confiança muito alta">
            <a:extLst>
              <a:ext uri="{FF2B5EF4-FFF2-40B4-BE49-F238E27FC236}">
                <a16:creationId xmlns:a16="http://schemas.microsoft.com/office/drawing/2014/main" id="{8C7A617E-0B64-4751-AEB9-792C7313E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845" y="1671346"/>
            <a:ext cx="4396155" cy="3041780"/>
          </a:xfrm>
          <a:prstGeom prst="rect">
            <a:avLst/>
          </a:prstGeom>
        </p:spPr>
      </p:pic>
    </p:spTree>
    <p:extLst>
      <p:ext uri="{BB962C8B-B14F-4D97-AF65-F5344CB8AC3E}">
        <p14:creationId xmlns:p14="http://schemas.microsoft.com/office/powerpoint/2010/main" val="1615815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11F5C-6001-48BD-9BAA-96B463E8FB57}"/>
              </a:ext>
            </a:extLst>
          </p:cNvPr>
          <p:cNvSpPr>
            <a:spLocks noGrp="1"/>
          </p:cNvSpPr>
          <p:nvPr>
            <p:ph type="title"/>
          </p:nvPr>
        </p:nvSpPr>
        <p:spPr>
          <a:noFill/>
          <a:ln w="19050">
            <a:noFill/>
          </a:ln>
        </p:spPr>
        <p:txBody>
          <a:bodyPr wrap="square">
            <a:normAutofit fontScale="90000"/>
          </a:bodyPr>
          <a:lstStyle/>
          <a:p>
            <a:pPr algn="ctr"/>
            <a:r>
              <a:rPr lang="pt-PT" sz="3500" dirty="0">
                <a:solidFill>
                  <a:schemeClr val="bg1"/>
                </a:solidFill>
              </a:rPr>
              <a:t>5.4 - Scans aleatórios com  correções quânticas a dois </a:t>
            </a:r>
            <a:r>
              <a:rPr lang="pt-PT" sz="3500" dirty="0" err="1">
                <a:solidFill>
                  <a:schemeClr val="bg1"/>
                </a:solidFill>
              </a:rPr>
              <a:t>loops</a:t>
            </a:r>
            <a:r>
              <a:rPr lang="pt-PT" sz="3500" dirty="0">
                <a:solidFill>
                  <a:schemeClr val="bg1"/>
                </a:solidFill>
              </a:rPr>
              <a:t> </a:t>
            </a:r>
          </a:p>
        </p:txBody>
      </p:sp>
      <p:pic>
        <p:nvPicPr>
          <p:cNvPr id="8" name="Marcador de Posição de Conteúdo 4">
            <a:extLst>
              <a:ext uri="{FF2B5EF4-FFF2-40B4-BE49-F238E27FC236}">
                <a16:creationId xmlns:a16="http://schemas.microsoft.com/office/drawing/2014/main" id="{DE39811B-9458-477A-A7DF-A4CEB0A9F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544" y="0"/>
            <a:ext cx="4510455" cy="3429000"/>
          </a:xfrm>
          <a:prstGeom prst="rect">
            <a:avLst/>
          </a:prstGeom>
        </p:spPr>
      </p:pic>
      <p:pic>
        <p:nvPicPr>
          <p:cNvPr id="9" name="Imagem 8">
            <a:extLst>
              <a:ext uri="{FF2B5EF4-FFF2-40B4-BE49-F238E27FC236}">
                <a16:creationId xmlns:a16="http://schemas.microsoft.com/office/drawing/2014/main" id="{34E574E4-FFD4-4D02-92D1-DC61D4130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4510454" cy="3429000"/>
          </a:xfrm>
          <a:prstGeom prst="rect">
            <a:avLst/>
          </a:prstGeom>
        </p:spPr>
      </p:pic>
      <p:pic>
        <p:nvPicPr>
          <p:cNvPr id="10" name="Marcador de Posição de Conteúdo 4" descr="Uma imagem com mapa, texto&#10;&#10;Descrição gerada com confiança muito alta">
            <a:extLst>
              <a:ext uri="{FF2B5EF4-FFF2-40B4-BE49-F238E27FC236}">
                <a16:creationId xmlns:a16="http://schemas.microsoft.com/office/drawing/2014/main" id="{1CBBC920-40C9-4183-83AE-25FC53DBD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3545" y="3428998"/>
            <a:ext cx="4510454" cy="3429001"/>
          </a:xfrm>
          <a:prstGeom prst="rect">
            <a:avLst/>
          </a:prstGeom>
        </p:spPr>
      </p:pic>
    </p:spTree>
    <p:extLst>
      <p:ext uri="{BB962C8B-B14F-4D97-AF65-F5344CB8AC3E}">
        <p14:creationId xmlns:p14="http://schemas.microsoft.com/office/powerpoint/2010/main" val="3341326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7FBD0-C7B6-4F09-B2DF-3E8CB5FD129A}"/>
              </a:ext>
            </a:extLst>
          </p:cNvPr>
          <p:cNvSpPr>
            <a:spLocks noGrp="1"/>
          </p:cNvSpPr>
          <p:nvPr>
            <p:ph type="title"/>
          </p:nvPr>
        </p:nvSpPr>
        <p:spPr>
          <a:xfrm>
            <a:off x="114301" y="569167"/>
            <a:ext cx="4392385" cy="699796"/>
          </a:xfrm>
          <a:noFill/>
          <a:ln w="19050">
            <a:noFill/>
          </a:ln>
        </p:spPr>
        <p:txBody>
          <a:bodyPr wrap="square">
            <a:normAutofit/>
          </a:bodyPr>
          <a:lstStyle/>
          <a:p>
            <a:pPr algn="ctr"/>
            <a:r>
              <a:rPr lang="pt-PT" sz="3500" dirty="0">
                <a:solidFill>
                  <a:schemeClr val="bg1"/>
                </a:solidFill>
              </a:rPr>
              <a:t>5.5 - Limites de exclusão</a:t>
            </a:r>
          </a:p>
        </p:txBody>
      </p:sp>
      <p:sp>
        <p:nvSpPr>
          <p:cNvPr id="3" name="Marcador de Posição de Conteúdo 2">
            <a:extLst>
              <a:ext uri="{FF2B5EF4-FFF2-40B4-BE49-F238E27FC236}">
                <a16:creationId xmlns:a16="http://schemas.microsoft.com/office/drawing/2014/main" id="{C5A83A8B-FC9F-4B4A-8C61-3F67246934D6}"/>
              </a:ext>
            </a:extLst>
          </p:cNvPr>
          <p:cNvSpPr>
            <a:spLocks noGrp="1"/>
          </p:cNvSpPr>
          <p:nvPr>
            <p:ph idx="4294967295"/>
          </p:nvPr>
        </p:nvSpPr>
        <p:spPr>
          <a:xfrm>
            <a:off x="114301" y="1677282"/>
            <a:ext cx="4396154" cy="4992563"/>
          </a:xfrm>
        </p:spPr>
        <p:txBody>
          <a:bodyPr>
            <a:normAutofit/>
          </a:bodyPr>
          <a:lstStyle/>
          <a:p>
            <a:pPr marL="0" indent="0">
              <a:buNone/>
            </a:pPr>
            <a:r>
              <a:rPr lang="pt-PT" sz="2200" dirty="0">
                <a:solidFill>
                  <a:schemeClr val="tx1"/>
                </a:solidFill>
              </a:rPr>
              <a:t>Destes selecionados foi calculado </a:t>
            </a:r>
            <a:r>
              <a:rPr lang="pt-PT" sz="2200" dirty="0"/>
              <a:t> os limites de exclusão do sector escalar, esta taxa é calculada através da comparação com decaimentos previstos pela teoria e decaimentos observados</a:t>
            </a:r>
            <a:r>
              <a:rPr lang="pt-PT" sz="2200" dirty="0">
                <a:solidFill>
                  <a:schemeClr val="tx1"/>
                </a:solidFill>
              </a:rPr>
              <a:t> independentes de modelo. </a:t>
            </a:r>
          </a:p>
          <a:p>
            <a:pPr marL="0" indent="0">
              <a:buNone/>
            </a:pPr>
            <a:r>
              <a:rPr lang="pt-PT" sz="2200" dirty="0">
                <a:solidFill>
                  <a:schemeClr val="tx1"/>
                </a:solidFill>
              </a:rPr>
              <a:t>Excluímos da nossa analise imediatamente todos os pontos que se encontram dentro da zona de exclusão. </a:t>
            </a:r>
          </a:p>
          <a:p>
            <a:pPr marL="0" indent="0">
              <a:buNone/>
            </a:pPr>
            <a:endParaRPr lang="pt-PT" sz="1700" dirty="0">
              <a:solidFill>
                <a:schemeClr val="bg1"/>
              </a:solidFill>
            </a:endParaRPr>
          </a:p>
        </p:txBody>
      </p:sp>
      <p:pic>
        <p:nvPicPr>
          <p:cNvPr id="10" name="Marcador de Posição de Conteúdo 5" descr="Uma imagem com texto, mapa&#10;&#10;Descrição gerada com confiança muito alta">
            <a:extLst>
              <a:ext uri="{FF2B5EF4-FFF2-40B4-BE49-F238E27FC236}">
                <a16:creationId xmlns:a16="http://schemas.microsoft.com/office/drawing/2014/main" id="{5F795C5E-063A-4140-BA84-9D339F856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5507" y="3265715"/>
            <a:ext cx="4524985" cy="3275044"/>
          </a:xfrm>
          <a:prstGeom prst="rect">
            <a:avLst/>
          </a:prstGeom>
        </p:spPr>
      </p:pic>
      <p:pic>
        <p:nvPicPr>
          <p:cNvPr id="13" name="Imagem 12" descr="Uma imagem com texto, mapa&#10;&#10;Descrição gerada com confiança muito alta">
            <a:extLst>
              <a:ext uri="{FF2B5EF4-FFF2-40B4-BE49-F238E27FC236}">
                <a16:creationId xmlns:a16="http://schemas.microsoft.com/office/drawing/2014/main" id="{C485CD4A-FF2C-4C5D-AD41-4A3E02033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015" y="174472"/>
            <a:ext cx="4477970" cy="3175218"/>
          </a:xfrm>
          <a:prstGeom prst="rect">
            <a:avLst/>
          </a:prstGeom>
        </p:spPr>
      </p:pic>
    </p:spTree>
    <p:extLst>
      <p:ext uri="{BB962C8B-B14F-4D97-AF65-F5344CB8AC3E}">
        <p14:creationId xmlns:p14="http://schemas.microsoft.com/office/powerpoint/2010/main" val="194171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2351C4-A7F0-41F1-9854-460535584A6F}"/>
              </a:ext>
            </a:extLst>
          </p:cNvPr>
          <p:cNvSpPr>
            <a:spLocks noGrp="1"/>
          </p:cNvSpPr>
          <p:nvPr>
            <p:ph type="title"/>
          </p:nvPr>
        </p:nvSpPr>
        <p:spPr>
          <a:xfrm>
            <a:off x="88376" y="23794"/>
            <a:ext cx="4396154" cy="1350499"/>
          </a:xfrm>
          <a:noFill/>
          <a:ln w="19050">
            <a:noFill/>
          </a:ln>
        </p:spPr>
        <p:txBody>
          <a:bodyPr wrap="square">
            <a:normAutofit/>
          </a:bodyPr>
          <a:lstStyle/>
          <a:p>
            <a:pPr algn="ctr"/>
            <a:r>
              <a:rPr lang="pt-PT" dirty="0">
                <a:solidFill>
                  <a:schemeClr val="bg1"/>
                </a:solidFill>
              </a:rPr>
              <a:t>5.6 - Compatibilidade do sector de </a:t>
            </a:r>
            <a:r>
              <a:rPr lang="pt-PT" dirty="0" err="1">
                <a:solidFill>
                  <a:schemeClr val="bg1"/>
                </a:solidFill>
              </a:rPr>
              <a:t>Higgs</a:t>
            </a:r>
            <a:endParaRPr lang="pt-PT" dirty="0">
              <a:solidFill>
                <a:schemeClr val="bg1"/>
              </a:solidFill>
            </a:endParaRPr>
          </a:p>
        </p:txBody>
      </p:sp>
      <p:sp>
        <p:nvSpPr>
          <p:cNvPr id="3" name="Marcador de Posição de Conteúdo 2">
            <a:extLst>
              <a:ext uri="{FF2B5EF4-FFF2-40B4-BE49-F238E27FC236}">
                <a16:creationId xmlns:a16="http://schemas.microsoft.com/office/drawing/2014/main" id="{A9E8F7D2-D2F0-495E-BBAD-2B0E25F4DFCD}"/>
              </a:ext>
            </a:extLst>
          </p:cNvPr>
          <p:cNvSpPr>
            <a:spLocks noGrp="1"/>
          </p:cNvSpPr>
          <p:nvPr>
            <p:ph idx="4294967295"/>
          </p:nvPr>
        </p:nvSpPr>
        <p:spPr>
          <a:xfrm>
            <a:off x="114300" y="1621232"/>
            <a:ext cx="4396153" cy="1805591"/>
          </a:xfrm>
        </p:spPr>
        <p:txBody>
          <a:bodyPr>
            <a:normAutofit/>
          </a:bodyPr>
          <a:lstStyle/>
          <a:p>
            <a:pPr marL="0" indent="0">
              <a:buNone/>
            </a:pPr>
            <a:r>
              <a:rPr lang="pt-PT" sz="2200" dirty="0"/>
              <a:t>Estudamos também a probabilidade destes pontos não excluídos descreverem os estados observados do sector de </a:t>
            </a:r>
            <a:r>
              <a:rPr lang="pt-PT" sz="2200" dirty="0" err="1"/>
              <a:t>Higgs</a:t>
            </a:r>
            <a:r>
              <a:rPr lang="pt-PT" sz="2200" dirty="0"/>
              <a:t> através do programa </a:t>
            </a:r>
            <a:r>
              <a:rPr lang="pt-PT" sz="2200" dirty="0" err="1"/>
              <a:t>HiggsSingals</a:t>
            </a:r>
            <a:r>
              <a:rPr lang="pt-PT" sz="2200" dirty="0"/>
              <a:t>.  </a:t>
            </a:r>
          </a:p>
        </p:txBody>
      </p:sp>
      <p:pic>
        <p:nvPicPr>
          <p:cNvPr id="6" name="Marcador de Posição de Conteúdo 4">
            <a:extLst>
              <a:ext uri="{FF2B5EF4-FFF2-40B4-BE49-F238E27FC236}">
                <a16:creationId xmlns:a16="http://schemas.microsoft.com/office/drawing/2014/main" id="{DF0EE775-AB00-4D85-89FD-061E67F7E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450" y="3426823"/>
            <a:ext cx="4173727" cy="3276375"/>
          </a:xfrm>
          <a:prstGeom prst="rect">
            <a:avLst/>
          </a:prstGeom>
        </p:spPr>
      </p:pic>
      <p:pic>
        <p:nvPicPr>
          <p:cNvPr id="8" name="Imagem 7" descr="Uma imagem com texto, mapa&#10;&#10;Descrição gerada com confiança muito alta">
            <a:extLst>
              <a:ext uri="{FF2B5EF4-FFF2-40B4-BE49-F238E27FC236}">
                <a16:creationId xmlns:a16="http://schemas.microsoft.com/office/drawing/2014/main" id="{B144E295-B7AA-4D22-9264-12C37C00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471" y="0"/>
            <a:ext cx="4082226" cy="3242464"/>
          </a:xfrm>
          <a:prstGeom prst="rect">
            <a:avLst/>
          </a:prstGeom>
        </p:spPr>
      </p:pic>
      <p:pic>
        <p:nvPicPr>
          <p:cNvPr id="7" name="Marcador de Posição de Conteúdo 4" descr="Uma imagem com texto, mapa&#10;&#10;Descrição gerada com confiança muito alta">
            <a:extLst>
              <a:ext uri="{FF2B5EF4-FFF2-40B4-BE49-F238E27FC236}">
                <a16:creationId xmlns:a16="http://schemas.microsoft.com/office/drawing/2014/main" id="{D8CDACAD-B819-49A4-B5EC-D7D8DD954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2" y="3429000"/>
            <a:ext cx="4272580" cy="3405206"/>
          </a:xfrm>
          <a:prstGeom prst="rect">
            <a:avLst/>
          </a:prstGeom>
        </p:spPr>
      </p:pic>
    </p:spTree>
    <p:extLst>
      <p:ext uri="{BB962C8B-B14F-4D97-AF65-F5344CB8AC3E}">
        <p14:creationId xmlns:p14="http://schemas.microsoft.com/office/powerpoint/2010/main" val="371722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4D0F1D-8910-4562-A9A4-8536C86A4405}"/>
              </a:ext>
            </a:extLst>
          </p:cNvPr>
          <p:cNvSpPr>
            <a:spLocks noGrp="1"/>
          </p:cNvSpPr>
          <p:nvPr>
            <p:ph type="title"/>
          </p:nvPr>
        </p:nvSpPr>
        <p:spPr>
          <a:xfrm>
            <a:off x="175846" y="66857"/>
            <a:ext cx="4396154" cy="1350499"/>
          </a:xfrm>
        </p:spPr>
        <p:txBody>
          <a:bodyPr>
            <a:normAutofit/>
          </a:bodyPr>
          <a:lstStyle/>
          <a:p>
            <a:r>
              <a:rPr lang="pt-PT" dirty="0">
                <a:solidFill>
                  <a:schemeClr val="bg1"/>
                </a:solidFill>
              </a:rPr>
              <a:t>5.7 - Bissecções do gráfico de probabilidade  </a:t>
            </a:r>
          </a:p>
        </p:txBody>
      </p:sp>
      <p:pic>
        <p:nvPicPr>
          <p:cNvPr id="1026" name="Picture 2" descr="https://i.gyazo.com/0a2d6af715bfa8f1d0b993e33bd0bf6e.png">
            <a:extLst>
              <a:ext uri="{FF2B5EF4-FFF2-40B4-BE49-F238E27FC236}">
                <a16:creationId xmlns:a16="http://schemas.microsoft.com/office/drawing/2014/main" id="{5AD1841E-6363-428C-9953-11581E38B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gyazo.com/b0ac7bc0166daa957946bf0e18666eb1.png">
            <a:extLst>
              <a:ext uri="{FF2B5EF4-FFF2-40B4-BE49-F238E27FC236}">
                <a16:creationId xmlns:a16="http://schemas.microsoft.com/office/drawing/2014/main" id="{87C7A980-A4DF-4CF4-99F3-509AB249A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gyazo.com/84b341931d368854f3cd6fb5eb2822e2.png">
            <a:extLst>
              <a:ext uri="{FF2B5EF4-FFF2-40B4-BE49-F238E27FC236}">
                <a16:creationId xmlns:a16="http://schemas.microsoft.com/office/drawing/2014/main" id="{C3E4315E-5DA2-45FF-B877-D03BEBF75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429000"/>
            <a:ext cx="4572000" cy="34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422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Marcador de Posição de Conteúdo 2">
            <a:extLst>
              <a:ext uri="{FF2B5EF4-FFF2-40B4-BE49-F238E27FC236}">
                <a16:creationId xmlns:a16="http://schemas.microsoft.com/office/drawing/2014/main" id="{3CC18B4E-2E6F-4BF8-B405-FDAD2D550B4F}"/>
              </a:ext>
            </a:extLst>
          </p:cNvPr>
          <p:cNvSpPr txBox="1">
            <a:spLocks/>
          </p:cNvSpPr>
          <p:nvPr/>
        </p:nvSpPr>
        <p:spPr>
          <a:xfrm>
            <a:off x="534971" y="18440"/>
            <a:ext cx="8074057" cy="1207269"/>
          </a:xfrm>
          <a:prstGeom prst="rect">
            <a:avLst/>
          </a:prstGeom>
        </p:spPr>
        <p:txBody>
          <a:bodyPr vert="horz" lIns="91440" tIns="45720" rIns="91440" bIns="45720" rtlCol="0" anchor="b">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pt-PT" sz="4700" dirty="0">
                <a:latin typeface="+mj-lt"/>
                <a:ea typeface="+mj-ea"/>
                <a:cs typeface="+mj-cs"/>
              </a:rPr>
              <a:t>5</a:t>
            </a:r>
            <a:r>
              <a:rPr lang="pt-PT" sz="4700" kern="1200" dirty="0">
                <a:latin typeface="+mj-lt"/>
                <a:ea typeface="+mj-ea"/>
                <a:cs typeface="+mj-cs"/>
              </a:rPr>
              <a:t>.8 - Limites associados ao bosão Z’ </a:t>
            </a:r>
          </a:p>
        </p:txBody>
      </p:sp>
      <p:pic>
        <p:nvPicPr>
          <p:cNvPr id="8" name="Picture 2" descr="https://i.gyazo.com/81eb7732a301dd61a12efa86e1e8af83.png">
            <a:extLst>
              <a:ext uri="{FF2B5EF4-FFF2-40B4-BE49-F238E27FC236}">
                <a16:creationId xmlns:a16="http://schemas.microsoft.com/office/drawing/2014/main" id="{60C14D44-21AB-4B07-829C-ADF4A427C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385" y="1583294"/>
            <a:ext cx="7473820" cy="17260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Marcador de Posição de Conteúdo 2">
                <a:extLst>
                  <a:ext uri="{FF2B5EF4-FFF2-40B4-BE49-F238E27FC236}">
                    <a16:creationId xmlns:a16="http://schemas.microsoft.com/office/drawing/2014/main" id="{8123551C-77B2-4698-A2E3-8CFD65B9C228}"/>
                  </a:ext>
                </a:extLst>
              </p:cNvPr>
              <p:cNvSpPr txBox="1">
                <a:spLocks/>
              </p:cNvSpPr>
              <p:nvPr/>
            </p:nvSpPr>
            <p:spPr>
              <a:xfrm>
                <a:off x="-1" y="3429000"/>
                <a:ext cx="9144000" cy="29064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PT" sz="1800" dirty="0">
                    <a:solidFill>
                      <a:schemeClr val="tx1"/>
                    </a:solidFill>
                  </a:rPr>
                  <a:t>Tendo em conta estes constrangimentos experimentais uma observação rápida da expressão associada a massa do novo bosão de </a:t>
                </a:r>
                <a:r>
                  <a:rPr lang="pt-PT" sz="1800" dirty="0" err="1">
                    <a:solidFill>
                      <a:schemeClr val="tx1"/>
                    </a:solidFill>
                  </a:rPr>
                  <a:t>Gauge</a:t>
                </a:r>
                <a:r>
                  <a:rPr lang="pt-PT" sz="1800" dirty="0">
                    <a:solidFill>
                      <a:schemeClr val="tx1"/>
                    </a:solidFill>
                  </a:rPr>
                  <a:t>,</a:t>
                </a:r>
              </a:p>
              <a:p>
                <a:pPr marL="0" indent="0" algn="ctr">
                  <a:buFont typeface="Arial" panose="020B0604020202020204" pitchFamily="34" charset="0"/>
                  <a:buNone/>
                </a:pPr>
                <a:r>
                  <a:rPr lang="pt-PT" sz="1800" dirty="0">
                    <a:solidFill>
                      <a:schemeClr val="tx1"/>
                    </a:solidFill>
                  </a:rPr>
                  <a:t> </a:t>
                </a:r>
                <a14:m>
                  <m:oMath xmlns:m="http://schemas.openxmlformats.org/officeDocument/2006/math">
                    <m:sSub>
                      <m:sSubPr>
                        <m:ctrlPr>
                          <a:rPr lang="pt-PT" sz="1800" i="1" smtClean="0">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𝑀</m:t>
                        </m:r>
                      </m:e>
                      <m:sub>
                        <m:r>
                          <a:rPr lang="pt-PT" sz="1800" i="1">
                            <a:solidFill>
                              <a:schemeClr val="tx1"/>
                            </a:solidFill>
                            <a:latin typeface="Cambria Math" panose="02040503050406030204" pitchFamily="18" charset="0"/>
                          </a:rPr>
                          <m:t>𝑍</m:t>
                        </m:r>
                        <m:r>
                          <a:rPr lang="pt-PT" sz="1800" i="1">
                            <a:solidFill>
                              <a:schemeClr val="tx1"/>
                            </a:solidFill>
                            <a:latin typeface="Cambria Math" panose="02040503050406030204" pitchFamily="18" charset="0"/>
                          </a:rPr>
                          <m:t>,</m:t>
                        </m:r>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𝑍</m:t>
                            </m:r>
                          </m:e>
                          <m:sup>
                            <m:r>
                              <a:rPr lang="pt-PT" sz="1800" i="1">
                                <a:solidFill>
                                  <a:schemeClr val="tx1"/>
                                </a:solidFill>
                                <a:latin typeface="Cambria Math" panose="02040503050406030204" pitchFamily="18" charset="0"/>
                              </a:rPr>
                              <m:t>′</m:t>
                            </m:r>
                          </m:sup>
                        </m:sSup>
                      </m:sub>
                    </m:sSub>
                    <m:r>
                      <a:rPr lang="pt-PT" sz="1800" i="1">
                        <a:solidFill>
                          <a:schemeClr val="tx1"/>
                        </a:solidFill>
                        <a:latin typeface="Cambria Math" panose="02040503050406030204" pitchFamily="18" charset="0"/>
                      </a:rPr>
                      <m:t>=</m:t>
                    </m:r>
                    <m:rad>
                      <m:radPr>
                        <m:degHide m:val="on"/>
                        <m:ctrlPr>
                          <a:rPr lang="pt-PT" sz="1800" i="1">
                            <a:solidFill>
                              <a:schemeClr val="tx1"/>
                            </a:solidFill>
                            <a:latin typeface="Cambria Math" panose="02040503050406030204" pitchFamily="18" charset="0"/>
                          </a:rPr>
                        </m:ctrlPr>
                      </m:radPr>
                      <m:deg/>
                      <m:e>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𝑔</m:t>
                            </m:r>
                          </m:e>
                          <m:sup>
                            <m:r>
                              <a:rPr lang="pt-PT" sz="1800" i="1">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m:t>
                        </m:r>
                        <m:sSubSup>
                          <m:sSubSupPr>
                            <m:ctrlPr>
                              <a:rPr lang="pt-PT" sz="1800" i="1">
                                <a:solidFill>
                                  <a:schemeClr val="tx1"/>
                                </a:solidFill>
                                <a:latin typeface="Cambria Math" panose="02040503050406030204" pitchFamily="18" charset="0"/>
                              </a:rPr>
                            </m:ctrlPr>
                          </m:sSubSupPr>
                          <m:e>
                            <m:r>
                              <a:rPr lang="pt-PT" sz="1800" i="1">
                                <a:solidFill>
                                  <a:schemeClr val="tx1"/>
                                </a:solidFill>
                                <a:latin typeface="Cambria Math" panose="02040503050406030204" pitchFamily="18" charset="0"/>
                              </a:rPr>
                              <m:t>𝑔</m:t>
                            </m:r>
                          </m:e>
                          <m:sub>
                            <m:r>
                              <a:rPr lang="pt-PT" sz="1800" i="1">
                                <a:solidFill>
                                  <a:schemeClr val="tx1"/>
                                </a:solidFill>
                                <a:latin typeface="Cambria Math" panose="02040503050406030204" pitchFamily="18" charset="0"/>
                              </a:rPr>
                              <m:t>1</m:t>
                            </m:r>
                          </m:sub>
                          <m:sup>
                            <m:r>
                              <a:rPr lang="pt-PT" sz="1800" i="1">
                                <a:solidFill>
                                  <a:schemeClr val="tx1"/>
                                </a:solidFill>
                                <a:latin typeface="Cambria Math" panose="02040503050406030204" pitchFamily="18" charset="0"/>
                              </a:rPr>
                              <m:t>2</m:t>
                            </m:r>
                          </m:sup>
                        </m:sSubSup>
                      </m:e>
                    </m:rad>
                    <m:r>
                      <a:rPr lang="pt-PT" sz="1800">
                        <a:solidFill>
                          <a:schemeClr val="tx1"/>
                        </a:solidFill>
                        <a:latin typeface="Cambria Math" panose="02040503050406030204" pitchFamily="18" charset="0"/>
                      </a:rPr>
                      <m:t>⋅</m:t>
                    </m:r>
                    <m:f>
                      <m:fPr>
                        <m:ctrlPr>
                          <a:rPr lang="pt-PT" sz="1800" i="1">
                            <a:solidFill>
                              <a:schemeClr val="tx1"/>
                            </a:solidFill>
                            <a:latin typeface="Cambria Math" panose="02040503050406030204" pitchFamily="18" charset="0"/>
                          </a:rPr>
                        </m:ctrlPr>
                      </m:fPr>
                      <m:num>
                        <m:r>
                          <a:rPr lang="pt-PT" sz="1800" i="1">
                            <a:solidFill>
                              <a:schemeClr val="tx1"/>
                            </a:solidFill>
                            <a:latin typeface="Cambria Math" panose="02040503050406030204" pitchFamily="18" charset="0"/>
                          </a:rPr>
                          <m:t>𝑣</m:t>
                        </m:r>
                      </m:num>
                      <m:den>
                        <m:r>
                          <a:rPr lang="pt-PT" sz="1800" i="1">
                            <a:solidFill>
                              <a:schemeClr val="tx1"/>
                            </a:solidFill>
                            <a:latin typeface="Cambria Math" panose="02040503050406030204" pitchFamily="18" charset="0"/>
                          </a:rPr>
                          <m:t>2</m:t>
                        </m:r>
                      </m:den>
                    </m:f>
                    <m:d>
                      <m:dPr>
                        <m:begChr m:val="["/>
                        <m:endChr m:val="]"/>
                        <m:ctrlPr>
                          <a:rPr lang="pt-PT" sz="1800" i="1">
                            <a:solidFill>
                              <a:schemeClr val="tx1"/>
                            </a:solidFill>
                            <a:latin typeface="Cambria Math" panose="02040503050406030204" pitchFamily="18" charset="0"/>
                          </a:rPr>
                        </m:ctrlPr>
                      </m:dPr>
                      <m:e>
                        <m:f>
                          <m:fPr>
                            <m:ctrlPr>
                              <a:rPr lang="pt-PT" sz="1800" i="1">
                                <a:solidFill>
                                  <a:schemeClr val="tx1"/>
                                </a:solidFill>
                                <a:latin typeface="Cambria Math" panose="02040503050406030204" pitchFamily="18" charset="0"/>
                              </a:rPr>
                            </m:ctrlPr>
                          </m:fPr>
                          <m:num>
                            <m:r>
                              <a:rPr lang="pt-PT" sz="1800" i="1">
                                <a:solidFill>
                                  <a:schemeClr val="tx1"/>
                                </a:solidFill>
                                <a:latin typeface="Cambria Math" panose="02040503050406030204" pitchFamily="18" charset="0"/>
                              </a:rPr>
                              <m:t>1</m:t>
                            </m:r>
                          </m:num>
                          <m:den>
                            <m:r>
                              <a:rPr lang="pt-PT" sz="1800" i="1">
                                <a:solidFill>
                                  <a:schemeClr val="tx1"/>
                                </a:solidFill>
                                <a:latin typeface="Cambria Math" panose="02040503050406030204" pitchFamily="18" charset="0"/>
                              </a:rPr>
                              <m:t>2</m:t>
                            </m:r>
                          </m:den>
                        </m:f>
                        <m:d>
                          <m:dPr>
                            <m:ctrlPr>
                              <a:rPr lang="pt-PT" sz="1800" i="1">
                                <a:solidFill>
                                  <a:schemeClr val="tx1"/>
                                </a:solidFill>
                                <a:latin typeface="Cambria Math" panose="02040503050406030204" pitchFamily="18" charset="0"/>
                              </a:rPr>
                            </m:ctrlPr>
                          </m:dPr>
                          <m:e>
                            <m:f>
                              <m:fPr>
                                <m:ctrlPr>
                                  <a:rPr lang="pt-PT" sz="1800" i="1">
                                    <a:solidFill>
                                      <a:schemeClr val="tx1"/>
                                    </a:solidFill>
                                    <a:latin typeface="Cambria Math" panose="02040503050406030204" pitchFamily="18" charset="0"/>
                                  </a:rPr>
                                </m:ctrlPr>
                              </m:fPr>
                              <m:num>
                                <m:acc>
                                  <m:accPr>
                                    <m:chr m:val="̃"/>
                                    <m:ctrlPr>
                                      <a:rPr lang="pt-PT" sz="1800" i="1">
                                        <a:solidFill>
                                          <a:schemeClr val="tx1"/>
                                        </a:solidFill>
                                        <a:latin typeface="Cambria Math" panose="02040503050406030204" pitchFamily="18" charset="0"/>
                                      </a:rPr>
                                    </m:ctrlPr>
                                  </m:accPr>
                                  <m:e>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𝑔</m:t>
                                        </m:r>
                                      </m:e>
                                      <m:sup>
                                        <m:r>
                                          <a:rPr lang="pt-PT" sz="1800" i="1">
                                            <a:solidFill>
                                              <a:schemeClr val="tx1"/>
                                            </a:solidFill>
                                            <a:latin typeface="Cambria Math" panose="02040503050406030204" pitchFamily="18" charset="0"/>
                                          </a:rPr>
                                          <m:t>2</m:t>
                                        </m:r>
                                      </m:sup>
                                    </m:sSup>
                                  </m:e>
                                </m:acc>
                                <m:r>
                                  <a:rPr lang="pt-PT" sz="1800" i="1">
                                    <a:solidFill>
                                      <a:schemeClr val="tx1"/>
                                    </a:solidFill>
                                    <a:latin typeface="Cambria Math" panose="02040503050406030204" pitchFamily="18" charset="0"/>
                                  </a:rPr>
                                  <m:t>+16</m:t>
                                </m:r>
                                <m:sSup>
                                  <m:sSupPr>
                                    <m:ctrlPr>
                                      <a:rPr lang="pt-PT" sz="1800" i="1">
                                        <a:solidFill>
                                          <a:schemeClr val="tx1"/>
                                        </a:solidFill>
                                        <a:latin typeface="Cambria Math" panose="02040503050406030204" pitchFamily="18" charset="0"/>
                                      </a:rPr>
                                    </m:ctrlPr>
                                  </m:sSupPr>
                                  <m:e>
                                    <m:d>
                                      <m:dPr>
                                        <m:ctrlPr>
                                          <a:rPr lang="pt-PT" sz="1800" i="1">
                                            <a:solidFill>
                                              <a:schemeClr val="tx1"/>
                                            </a:solidFill>
                                            <a:latin typeface="Cambria Math" panose="02040503050406030204" pitchFamily="18" charset="0"/>
                                          </a:rPr>
                                        </m:ctrlPr>
                                      </m:dPr>
                                      <m:e>
                                        <m:f>
                                          <m:fPr>
                                            <m:ctrlPr>
                                              <a:rPr lang="pt-PT" sz="1800" i="1">
                                                <a:solidFill>
                                                  <a:schemeClr val="tx1"/>
                                                </a:solidFill>
                                                <a:latin typeface="Cambria Math" panose="02040503050406030204" pitchFamily="18" charset="0"/>
                                              </a:rPr>
                                            </m:ctrlPr>
                                          </m:fPr>
                                          <m:num>
                                            <m:r>
                                              <a:rPr lang="pt-PT" sz="1800" i="1">
                                                <a:solidFill>
                                                  <a:schemeClr val="tx1"/>
                                                </a:solidFill>
                                                <a:latin typeface="Cambria Math" panose="02040503050406030204" pitchFamily="18" charset="0"/>
                                              </a:rPr>
                                              <m:t>𝑥</m:t>
                                            </m:r>
                                          </m:num>
                                          <m:den>
                                            <m:r>
                                              <a:rPr lang="pt-PT" sz="1800" i="1">
                                                <a:solidFill>
                                                  <a:schemeClr val="tx1"/>
                                                </a:solidFill>
                                                <a:latin typeface="Cambria Math" panose="02040503050406030204" pitchFamily="18" charset="0"/>
                                              </a:rPr>
                                              <m:t>𝑣</m:t>
                                            </m:r>
                                          </m:den>
                                        </m:f>
                                      </m:e>
                                    </m:d>
                                  </m:e>
                                  <m:sup>
                                    <m:r>
                                      <a:rPr lang="pt-PT" sz="1800" i="1">
                                        <a:solidFill>
                                          <a:schemeClr val="tx1"/>
                                        </a:solidFill>
                                        <a:latin typeface="Cambria Math" panose="02040503050406030204" pitchFamily="18" charset="0"/>
                                      </a:rPr>
                                      <m:t>2</m:t>
                                    </m:r>
                                  </m:sup>
                                </m:sSup>
                                <m:sSubSup>
                                  <m:sSubSupPr>
                                    <m:ctrlPr>
                                      <a:rPr lang="pt-PT" sz="1800" i="1">
                                        <a:solidFill>
                                          <a:schemeClr val="tx1"/>
                                        </a:solidFill>
                                        <a:latin typeface="Cambria Math" panose="02040503050406030204" pitchFamily="18" charset="0"/>
                                      </a:rPr>
                                    </m:ctrlPr>
                                  </m:sSubSupPr>
                                  <m:e>
                                    <m:r>
                                      <a:rPr lang="pt-PT" sz="1800" b="0" i="1" smtClean="0">
                                        <a:solidFill>
                                          <a:schemeClr val="tx1"/>
                                        </a:solidFill>
                                        <a:latin typeface="Cambria Math" panose="02040503050406030204" pitchFamily="18" charset="0"/>
                                      </a:rPr>
                                      <m:t>𝑐</m:t>
                                    </m:r>
                                    <m:r>
                                      <a:rPr lang="pt-PT" sz="1800" i="1">
                                        <a:solidFill>
                                          <a:schemeClr val="tx1"/>
                                        </a:solidFill>
                                        <a:latin typeface="Cambria Math" panose="02040503050406030204" pitchFamily="18" charset="0"/>
                                      </a:rPr>
                                      <m:t>𝑔</m:t>
                                    </m:r>
                                  </m:e>
                                  <m:sub>
                                    <m:r>
                                      <a:rPr lang="pt-PT" sz="1800" i="1">
                                        <a:solidFill>
                                          <a:schemeClr val="tx1"/>
                                        </a:solidFill>
                                        <a:latin typeface="Cambria Math" panose="02040503050406030204" pitchFamily="18" charset="0"/>
                                      </a:rPr>
                                      <m:t>1</m:t>
                                    </m:r>
                                  </m:sub>
                                  <m:sup>
                                    <m:r>
                                      <a:rPr lang="pt-PT" sz="1800" i="1">
                                        <a:solidFill>
                                          <a:schemeClr val="tx1"/>
                                        </a:solidFill>
                                        <a:latin typeface="Cambria Math" panose="02040503050406030204" pitchFamily="18" charset="0"/>
                                      </a:rPr>
                                      <m:t>′2</m:t>
                                    </m:r>
                                  </m:sup>
                                </m:sSubSup>
                              </m:num>
                              <m:den>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𝑔</m:t>
                                    </m:r>
                                  </m:e>
                                  <m:sup>
                                    <m:r>
                                      <a:rPr lang="pt-PT" sz="1800" i="1">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m:t>
                                </m:r>
                                <m:sSubSup>
                                  <m:sSubSupPr>
                                    <m:ctrlPr>
                                      <a:rPr lang="pt-PT" sz="1800" i="1">
                                        <a:solidFill>
                                          <a:schemeClr val="tx1"/>
                                        </a:solidFill>
                                        <a:latin typeface="Cambria Math" panose="02040503050406030204" pitchFamily="18" charset="0"/>
                                      </a:rPr>
                                    </m:ctrlPr>
                                  </m:sSubSupPr>
                                  <m:e>
                                    <m:r>
                                      <a:rPr lang="pt-PT" sz="1800" i="1">
                                        <a:solidFill>
                                          <a:schemeClr val="tx1"/>
                                        </a:solidFill>
                                        <a:latin typeface="Cambria Math" panose="02040503050406030204" pitchFamily="18" charset="0"/>
                                      </a:rPr>
                                      <m:t>𝑔</m:t>
                                    </m:r>
                                  </m:e>
                                  <m:sub>
                                    <m:r>
                                      <a:rPr lang="pt-PT" sz="1800" i="1">
                                        <a:solidFill>
                                          <a:schemeClr val="tx1"/>
                                        </a:solidFill>
                                        <a:latin typeface="Cambria Math" panose="02040503050406030204" pitchFamily="18" charset="0"/>
                                      </a:rPr>
                                      <m:t>1</m:t>
                                    </m:r>
                                  </m:sub>
                                  <m:sup>
                                    <m:r>
                                      <a:rPr lang="pt-PT" sz="1800" i="1">
                                        <a:solidFill>
                                          <a:schemeClr val="tx1"/>
                                        </a:solidFill>
                                        <a:latin typeface="Cambria Math" panose="02040503050406030204" pitchFamily="18" charset="0"/>
                                      </a:rPr>
                                      <m:t>2</m:t>
                                    </m:r>
                                  </m:sup>
                                </m:sSubSup>
                              </m:den>
                            </m:f>
                            <m:r>
                              <a:rPr lang="pt-PT" sz="1800" i="1">
                                <a:solidFill>
                                  <a:schemeClr val="tx1"/>
                                </a:solidFill>
                                <a:latin typeface="Cambria Math" panose="02040503050406030204" pitchFamily="18" charset="0"/>
                              </a:rPr>
                              <m:t>+1</m:t>
                            </m:r>
                          </m:e>
                        </m:d>
                        <m:r>
                          <a:rPr lang="pt-PT" sz="1800">
                            <a:solidFill>
                              <a:schemeClr val="tx1"/>
                            </a:solidFill>
                            <a:latin typeface="Cambria Math" panose="02040503050406030204" pitchFamily="18" charset="0"/>
                          </a:rPr>
                          <m:t>∓</m:t>
                        </m:r>
                        <m:f>
                          <m:fPr>
                            <m:ctrlPr>
                              <a:rPr lang="pt-PT" sz="1800" i="1">
                                <a:solidFill>
                                  <a:schemeClr val="tx1"/>
                                </a:solidFill>
                                <a:latin typeface="Cambria Math" panose="02040503050406030204" pitchFamily="18" charset="0"/>
                              </a:rPr>
                            </m:ctrlPr>
                          </m:fPr>
                          <m:num>
                            <m:acc>
                              <m:accPr>
                                <m:chr m:val="̃"/>
                                <m:ctrlPr>
                                  <a:rPr lang="pt-PT" sz="1800" i="1">
                                    <a:solidFill>
                                      <a:schemeClr val="tx1"/>
                                    </a:solidFill>
                                    <a:latin typeface="Cambria Math" panose="02040503050406030204" pitchFamily="18" charset="0"/>
                                  </a:rPr>
                                </m:ctrlPr>
                              </m:accPr>
                              <m:e>
                                <m:r>
                                  <a:rPr lang="pt-PT" sz="1800" i="1">
                                    <a:solidFill>
                                      <a:schemeClr val="tx1"/>
                                    </a:solidFill>
                                    <a:latin typeface="Cambria Math" panose="02040503050406030204" pitchFamily="18" charset="0"/>
                                  </a:rPr>
                                  <m:t>𝑔</m:t>
                                </m:r>
                              </m:e>
                            </m:acc>
                          </m:num>
                          <m:den>
                            <m:func>
                              <m:funcPr>
                                <m:ctrlPr>
                                  <a:rPr lang="pt-PT" sz="1800" i="1">
                                    <a:solidFill>
                                      <a:schemeClr val="tx1"/>
                                    </a:solidFill>
                                    <a:latin typeface="Cambria Math" panose="02040503050406030204" pitchFamily="18" charset="0"/>
                                  </a:rPr>
                                </m:ctrlPr>
                              </m:funcPr>
                              <m:fName>
                                <m:r>
                                  <m:rPr>
                                    <m:sty m:val="p"/>
                                  </m:rPr>
                                  <a:rPr lang="pt-PT" sz="1800">
                                    <a:solidFill>
                                      <a:schemeClr val="tx1"/>
                                    </a:solidFill>
                                    <a:latin typeface="Cambria Math" panose="02040503050406030204" pitchFamily="18" charset="0"/>
                                  </a:rPr>
                                  <m:t>sin</m:t>
                                </m:r>
                              </m:fName>
                              <m:e>
                                <m:d>
                                  <m:dPr>
                                    <m:ctrlPr>
                                      <a:rPr lang="pt-PT" sz="1800" i="1">
                                        <a:solidFill>
                                          <a:schemeClr val="tx1"/>
                                        </a:solidFill>
                                        <a:latin typeface="Cambria Math" panose="02040503050406030204" pitchFamily="18" charset="0"/>
                                      </a:rPr>
                                    </m:ctrlPr>
                                  </m:dPr>
                                  <m:e>
                                    <m:r>
                                      <a:rPr lang="pt-PT" sz="1800" i="1">
                                        <a:solidFill>
                                          <a:schemeClr val="tx1"/>
                                        </a:solidFill>
                                        <a:latin typeface="Cambria Math" panose="02040503050406030204" pitchFamily="18" charset="0"/>
                                      </a:rPr>
                                      <m:t>2</m:t>
                                    </m:r>
                                    <m:sSup>
                                      <m:sSupPr>
                                        <m:ctrlPr>
                                          <a:rPr lang="pt-PT" sz="1800" i="1">
                                            <a:solidFill>
                                              <a:schemeClr val="tx1"/>
                                            </a:solidFill>
                                            <a:latin typeface="Cambria Math" panose="02040503050406030204" pitchFamily="18" charset="0"/>
                                          </a:rPr>
                                        </m:ctrlPr>
                                      </m:sSupPr>
                                      <m:e>
                                        <m:r>
                                          <m:rPr>
                                            <m:sty m:val="p"/>
                                          </m:rPr>
                                          <a:rPr lang="pt-PT" sz="1800">
                                            <a:solidFill>
                                              <a:schemeClr val="tx1"/>
                                            </a:solidFill>
                                            <a:latin typeface="Cambria Math" panose="02040503050406030204" pitchFamily="18" charset="0"/>
                                          </a:rPr>
                                          <m:t>γ</m:t>
                                        </m:r>
                                      </m:e>
                                      <m:sup>
                                        <m:r>
                                          <a:rPr lang="pt-PT" sz="1800" i="1">
                                            <a:solidFill>
                                              <a:schemeClr val="tx1"/>
                                            </a:solidFill>
                                            <a:latin typeface="Cambria Math" panose="02040503050406030204" pitchFamily="18" charset="0"/>
                                          </a:rPr>
                                          <m:t>′</m:t>
                                        </m:r>
                                      </m:sup>
                                    </m:sSup>
                                  </m:e>
                                </m:d>
                              </m:e>
                            </m:func>
                            <m:rad>
                              <m:radPr>
                                <m:degHide m:val="on"/>
                                <m:ctrlPr>
                                  <a:rPr lang="pt-PT" sz="1800" i="1">
                                    <a:solidFill>
                                      <a:schemeClr val="tx1"/>
                                    </a:solidFill>
                                    <a:latin typeface="Cambria Math" panose="02040503050406030204" pitchFamily="18" charset="0"/>
                                  </a:rPr>
                                </m:ctrlPr>
                              </m:radPr>
                              <m:deg/>
                              <m:e>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𝑔</m:t>
                                    </m:r>
                                  </m:e>
                                  <m:sup>
                                    <m:r>
                                      <a:rPr lang="pt-PT" sz="1800" i="1">
                                        <a:solidFill>
                                          <a:schemeClr val="tx1"/>
                                        </a:solidFill>
                                        <a:latin typeface="Cambria Math" panose="02040503050406030204" pitchFamily="18" charset="0"/>
                                      </a:rPr>
                                      <m:t>2</m:t>
                                    </m:r>
                                  </m:sup>
                                </m:sSup>
                                <m:r>
                                  <a:rPr lang="pt-PT" sz="1800" i="1">
                                    <a:solidFill>
                                      <a:schemeClr val="tx1"/>
                                    </a:solidFill>
                                    <a:latin typeface="Cambria Math" panose="02040503050406030204" pitchFamily="18" charset="0"/>
                                  </a:rPr>
                                  <m:t>+</m:t>
                                </m:r>
                                <m:sSubSup>
                                  <m:sSubSupPr>
                                    <m:ctrlPr>
                                      <a:rPr lang="pt-PT" sz="1800" i="1">
                                        <a:solidFill>
                                          <a:schemeClr val="tx1"/>
                                        </a:solidFill>
                                        <a:latin typeface="Cambria Math" panose="02040503050406030204" pitchFamily="18" charset="0"/>
                                      </a:rPr>
                                    </m:ctrlPr>
                                  </m:sSubSupPr>
                                  <m:e>
                                    <m:r>
                                      <a:rPr lang="pt-PT" sz="1800" i="1">
                                        <a:solidFill>
                                          <a:schemeClr val="tx1"/>
                                        </a:solidFill>
                                        <a:latin typeface="Cambria Math" panose="02040503050406030204" pitchFamily="18" charset="0"/>
                                      </a:rPr>
                                      <m:t>𝑔</m:t>
                                    </m:r>
                                  </m:e>
                                  <m:sub>
                                    <m:r>
                                      <a:rPr lang="pt-PT" sz="1800" i="1">
                                        <a:solidFill>
                                          <a:schemeClr val="tx1"/>
                                        </a:solidFill>
                                        <a:latin typeface="Cambria Math" panose="02040503050406030204" pitchFamily="18" charset="0"/>
                                      </a:rPr>
                                      <m:t>1</m:t>
                                    </m:r>
                                  </m:sub>
                                  <m:sup>
                                    <m:r>
                                      <a:rPr lang="pt-PT" sz="1800" i="1">
                                        <a:solidFill>
                                          <a:schemeClr val="tx1"/>
                                        </a:solidFill>
                                        <a:latin typeface="Cambria Math" panose="02040503050406030204" pitchFamily="18" charset="0"/>
                                      </a:rPr>
                                      <m:t>2</m:t>
                                    </m:r>
                                  </m:sup>
                                </m:sSubSup>
                              </m:e>
                            </m:rad>
                          </m:den>
                        </m:f>
                      </m:e>
                    </m:d>
                  </m:oMath>
                </a14:m>
                <a:r>
                  <a:rPr lang="pt-PT" sz="1800" dirty="0">
                    <a:solidFill>
                      <a:schemeClr val="tx1"/>
                    </a:solidFill>
                  </a:rPr>
                  <a:t> ,</a:t>
                </a:r>
              </a:p>
              <a:p>
                <a:pPr marL="0" indent="0">
                  <a:buFont typeface="Arial" panose="020B0604020202020204" pitchFamily="34" charset="0"/>
                  <a:buNone/>
                </a:pPr>
                <a:r>
                  <a:rPr lang="pt-PT" sz="1800" dirty="0">
                    <a:solidFill>
                      <a:schemeClr val="tx1"/>
                    </a:solidFill>
                  </a:rPr>
                  <a:t>devido à escala relativa dos </a:t>
                </a:r>
                <a:r>
                  <a:rPr lang="pt-PT" sz="1800" dirty="0" err="1">
                    <a:solidFill>
                      <a:schemeClr val="tx1"/>
                    </a:solidFill>
                  </a:rPr>
                  <a:t>VEVs</a:t>
                </a:r>
                <a:r>
                  <a:rPr lang="pt-PT" sz="1800" dirty="0">
                    <a:solidFill>
                      <a:schemeClr val="tx1"/>
                    </a:solidFill>
                  </a:rPr>
                  <a:t> podemos aproximar a massa do bosão exótico Z’ a, </a:t>
                </a:r>
              </a:p>
              <a:p>
                <a:pPr marL="0" indent="0">
                  <a:buNone/>
                </a:pPr>
                <a14:m>
                  <m:oMathPara xmlns:m="http://schemas.openxmlformats.org/officeDocument/2006/math">
                    <m:oMathParaPr>
                      <m:jc m:val="centerGroup"/>
                    </m:oMathParaPr>
                    <m:oMath xmlns:m="http://schemas.openxmlformats.org/officeDocument/2006/math">
                      <m:sSub>
                        <m:sSubPr>
                          <m:ctrlPr>
                            <a:rPr lang="pt-PT" sz="1800" i="1" smtClean="0">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𝑀</m:t>
                          </m:r>
                        </m:e>
                        <m:sub>
                          <m:sSup>
                            <m:sSupPr>
                              <m:ctrlPr>
                                <a:rPr lang="pt-PT" sz="1800" i="1">
                                  <a:solidFill>
                                    <a:schemeClr val="tx1"/>
                                  </a:solidFill>
                                  <a:latin typeface="Cambria Math" panose="02040503050406030204" pitchFamily="18" charset="0"/>
                                </a:rPr>
                              </m:ctrlPr>
                            </m:sSupPr>
                            <m:e>
                              <m:r>
                                <a:rPr lang="pt-PT" sz="1800" i="1">
                                  <a:solidFill>
                                    <a:schemeClr val="tx1"/>
                                  </a:solidFill>
                                  <a:latin typeface="Cambria Math" panose="02040503050406030204" pitchFamily="18" charset="0"/>
                                </a:rPr>
                                <m:t>𝑍</m:t>
                              </m:r>
                            </m:e>
                            <m:sup>
                              <m:r>
                                <a:rPr lang="pt-PT" sz="1800" i="1">
                                  <a:solidFill>
                                    <a:schemeClr val="tx1"/>
                                  </a:solidFill>
                                  <a:latin typeface="Cambria Math" panose="02040503050406030204" pitchFamily="18" charset="0"/>
                                </a:rPr>
                                <m:t>′</m:t>
                              </m:r>
                            </m:sup>
                          </m:sSup>
                        </m:sub>
                      </m:sSub>
                      <m:r>
                        <a:rPr lang="pt-PT" sz="1800" i="1">
                          <a:solidFill>
                            <a:schemeClr val="tx1"/>
                          </a:solidFill>
                          <a:latin typeface="Cambria Math" panose="02040503050406030204" pitchFamily="18" charset="0"/>
                        </a:rPr>
                        <m:t>=2</m:t>
                      </m:r>
                      <m:sSubSup>
                        <m:sSubSupPr>
                          <m:ctrlPr>
                            <a:rPr lang="pt-PT" sz="1800" i="1">
                              <a:solidFill>
                                <a:schemeClr val="tx1"/>
                              </a:solidFill>
                              <a:latin typeface="Cambria Math" panose="02040503050406030204" pitchFamily="18" charset="0"/>
                            </a:rPr>
                          </m:ctrlPr>
                        </m:sSubSupPr>
                        <m:e>
                          <m:r>
                            <a:rPr lang="pt-PT" sz="1800" i="1">
                              <a:solidFill>
                                <a:schemeClr val="tx1"/>
                              </a:solidFill>
                              <a:latin typeface="Cambria Math" panose="02040503050406030204" pitchFamily="18" charset="0"/>
                            </a:rPr>
                            <m:t>𝑔</m:t>
                          </m:r>
                        </m:e>
                        <m:sub>
                          <m:r>
                            <a:rPr lang="pt-PT" sz="1800" i="1">
                              <a:solidFill>
                                <a:schemeClr val="tx1"/>
                              </a:solidFill>
                              <a:latin typeface="Cambria Math" panose="02040503050406030204" pitchFamily="18" charset="0"/>
                            </a:rPr>
                            <m:t>1</m:t>
                          </m:r>
                        </m:sub>
                        <m:sup>
                          <m:r>
                            <a:rPr lang="pt-PT" sz="1800" i="1">
                              <a:solidFill>
                                <a:schemeClr val="tx1"/>
                              </a:solidFill>
                              <a:latin typeface="Cambria Math" panose="02040503050406030204" pitchFamily="18" charset="0"/>
                            </a:rPr>
                            <m:t>′</m:t>
                          </m:r>
                        </m:sup>
                      </m:sSubSup>
                      <m:r>
                        <a:rPr lang="pt-PT" sz="1800" i="1">
                          <a:solidFill>
                            <a:schemeClr val="tx1"/>
                          </a:solidFill>
                          <a:latin typeface="Cambria Math" panose="02040503050406030204" pitchFamily="18" charset="0"/>
                        </a:rPr>
                        <m:t>𝑥</m:t>
                      </m:r>
                      <m:r>
                        <a:rPr lang="pt-PT" sz="1800" b="0" i="0" smtClean="0">
                          <a:solidFill>
                            <a:schemeClr val="tx1"/>
                          </a:solidFill>
                          <a:latin typeface="Cambria Math" panose="02040503050406030204" pitchFamily="18" charset="0"/>
                        </a:rPr>
                        <m:t>,</m:t>
                      </m:r>
                    </m:oMath>
                  </m:oMathPara>
                </a14:m>
                <a:endParaRPr lang="pt-PT" sz="1800" dirty="0">
                  <a:solidFill>
                    <a:schemeClr val="tx1"/>
                  </a:solidFill>
                </a:endParaRPr>
              </a:p>
              <a:p>
                <a:pPr marL="0" indent="0">
                  <a:buNone/>
                </a:pPr>
                <a:r>
                  <a:rPr lang="pt-PT" sz="1800" dirty="0">
                    <a:solidFill>
                      <a:schemeClr val="tx1"/>
                    </a:solidFill>
                  </a:rPr>
                  <a:t>O que significa que o acoplamento de </a:t>
                </a:r>
                <a:r>
                  <a:rPr lang="pt-PT" sz="1800" dirty="0" err="1">
                    <a:solidFill>
                      <a:schemeClr val="tx1"/>
                    </a:solidFill>
                  </a:rPr>
                  <a:t>Gauge</a:t>
                </a:r>
                <a:r>
                  <a:rPr lang="pt-PT" sz="1800" dirty="0">
                    <a:solidFill>
                      <a:schemeClr val="tx1"/>
                    </a:solidFill>
                  </a:rPr>
                  <a:t> prime para o caso estudado tem o valor mínimo de </a:t>
                </a:r>
                <a14:m>
                  <m:oMath xmlns:m="http://schemas.openxmlformats.org/officeDocument/2006/math">
                    <m:sSubSup>
                      <m:sSubSupPr>
                        <m:ctrlPr>
                          <a:rPr lang="pt-PT" sz="1800" i="1" smtClean="0">
                            <a:solidFill>
                              <a:schemeClr val="tx1"/>
                            </a:solidFill>
                            <a:latin typeface="Cambria Math" panose="02040503050406030204" pitchFamily="18" charset="0"/>
                          </a:rPr>
                        </m:ctrlPr>
                      </m:sSubSupPr>
                      <m:e>
                        <m:r>
                          <a:rPr lang="pt-PT" sz="1800" i="1">
                            <a:solidFill>
                              <a:schemeClr val="tx1"/>
                            </a:solidFill>
                            <a:latin typeface="Cambria Math" panose="02040503050406030204" pitchFamily="18" charset="0"/>
                          </a:rPr>
                          <m:t>𝑔</m:t>
                        </m:r>
                      </m:e>
                      <m:sub>
                        <m:sSub>
                          <m:sSubPr>
                            <m:ctrlPr>
                              <a:rPr lang="pt-PT" sz="1800" b="0" i="1" smtClean="0">
                                <a:solidFill>
                                  <a:schemeClr val="tx1"/>
                                </a:solidFill>
                                <a:latin typeface="Cambria Math" panose="02040503050406030204" pitchFamily="18" charset="0"/>
                              </a:rPr>
                            </m:ctrlPr>
                          </m:sSubPr>
                          <m:e>
                            <m:r>
                              <a:rPr lang="pt-PT" sz="1800" i="1">
                                <a:solidFill>
                                  <a:schemeClr val="tx1"/>
                                </a:solidFill>
                                <a:latin typeface="Cambria Math" panose="02040503050406030204" pitchFamily="18" charset="0"/>
                              </a:rPr>
                              <m:t>1</m:t>
                            </m:r>
                          </m:e>
                          <m:sub>
                            <m:r>
                              <a:rPr lang="pt-PT" sz="1800" b="0" i="1" smtClean="0">
                                <a:solidFill>
                                  <a:schemeClr val="tx1"/>
                                </a:solidFill>
                                <a:latin typeface="Cambria Math" panose="02040503050406030204" pitchFamily="18" charset="0"/>
                              </a:rPr>
                              <m:t>𝑚𝑖𝑛</m:t>
                            </m:r>
                          </m:sub>
                        </m:sSub>
                      </m:sub>
                      <m:sup>
                        <m:r>
                          <a:rPr lang="pt-PT" sz="1800" i="1">
                            <a:solidFill>
                              <a:schemeClr val="tx1"/>
                            </a:solidFill>
                            <a:latin typeface="Cambria Math" panose="02040503050406030204" pitchFamily="18" charset="0"/>
                          </a:rPr>
                          <m:t>′</m:t>
                        </m:r>
                      </m:sup>
                    </m:sSubSup>
                    <m:r>
                      <a:rPr lang="pt-PT" sz="1800">
                        <a:solidFill>
                          <a:schemeClr val="tx1"/>
                        </a:solidFill>
                        <a:latin typeface="Cambria Math" panose="02040503050406030204" pitchFamily="18" charset="0"/>
                      </a:rPr>
                      <m:t>≈</m:t>
                    </m:r>
                    <m:r>
                      <a:rPr lang="pt-PT" sz="1800" b="0" i="1" smtClean="0">
                        <a:solidFill>
                          <a:schemeClr val="tx1"/>
                        </a:solidFill>
                        <a:latin typeface="Cambria Math" panose="02040503050406030204" pitchFamily="18" charset="0"/>
                      </a:rPr>
                      <m:t>2</m:t>
                    </m:r>
                  </m:oMath>
                </a14:m>
                <a:endParaRPr lang="pt-PT" sz="1800" dirty="0">
                  <a:solidFill>
                    <a:schemeClr val="bg1"/>
                  </a:solidFill>
                </a:endParaRPr>
              </a:p>
            </p:txBody>
          </p:sp>
        </mc:Choice>
        <mc:Fallback xmlns="">
          <p:sp>
            <p:nvSpPr>
              <p:cNvPr id="11" name="Marcador de Posição de Conteúdo 2">
                <a:extLst>
                  <a:ext uri="{FF2B5EF4-FFF2-40B4-BE49-F238E27FC236}">
                    <a16:creationId xmlns:a16="http://schemas.microsoft.com/office/drawing/2014/main" id="{8123551C-77B2-4698-A2E3-8CFD65B9C228}"/>
                  </a:ext>
                </a:extLst>
              </p:cNvPr>
              <p:cNvSpPr txBox="1">
                <a:spLocks noRot="1" noChangeAspect="1" noMove="1" noResize="1" noEditPoints="1" noAdjustHandles="1" noChangeArrowheads="1" noChangeShapeType="1" noTextEdit="1"/>
              </p:cNvSpPr>
              <p:nvPr/>
            </p:nvSpPr>
            <p:spPr>
              <a:xfrm>
                <a:off x="-1" y="3429000"/>
                <a:ext cx="9144000" cy="2906485"/>
              </a:xfrm>
              <a:prstGeom prst="rect">
                <a:avLst/>
              </a:prstGeom>
              <a:blipFill>
                <a:blip r:embed="rId3"/>
                <a:stretch>
                  <a:fillRect l="-533" t="-2101" r="-867"/>
                </a:stretch>
              </a:blipFill>
            </p:spPr>
            <p:txBody>
              <a:bodyPr/>
              <a:lstStyle/>
              <a:p>
                <a:r>
                  <a:rPr lang="pt-PT">
                    <a:noFill/>
                  </a:rPr>
                  <a:t> </a:t>
                </a:r>
              </a:p>
            </p:txBody>
          </p:sp>
        </mc:Fallback>
      </mc:AlternateContent>
    </p:spTree>
    <p:extLst>
      <p:ext uri="{BB962C8B-B14F-4D97-AF65-F5344CB8AC3E}">
        <p14:creationId xmlns:p14="http://schemas.microsoft.com/office/powerpoint/2010/main" val="839559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34DD7-8A18-4A37-A334-6CCD6577B813}"/>
              </a:ext>
            </a:extLst>
          </p:cNvPr>
          <p:cNvSpPr>
            <a:spLocks noGrp="1"/>
          </p:cNvSpPr>
          <p:nvPr>
            <p:ph type="title"/>
          </p:nvPr>
        </p:nvSpPr>
        <p:spPr/>
        <p:txBody>
          <a:bodyPr>
            <a:normAutofit/>
          </a:bodyPr>
          <a:lstStyle/>
          <a:p>
            <a:r>
              <a:rPr lang="pt-PT" dirty="0"/>
              <a:t>6 - Conclusões </a:t>
            </a:r>
          </a:p>
        </p:txBody>
      </p:sp>
      <p:sp>
        <p:nvSpPr>
          <p:cNvPr id="3" name="Marcador de Posição de Conteúdo 2">
            <a:extLst>
              <a:ext uri="{FF2B5EF4-FFF2-40B4-BE49-F238E27FC236}">
                <a16:creationId xmlns:a16="http://schemas.microsoft.com/office/drawing/2014/main" id="{0166AC8E-E1F3-4957-8C5A-AD2DA2798D24}"/>
              </a:ext>
            </a:extLst>
          </p:cNvPr>
          <p:cNvSpPr>
            <a:spLocks noGrp="1"/>
          </p:cNvSpPr>
          <p:nvPr>
            <p:ph idx="1"/>
          </p:nvPr>
        </p:nvSpPr>
        <p:spPr/>
        <p:txBody>
          <a:bodyPr>
            <a:normAutofit/>
          </a:bodyPr>
          <a:lstStyle/>
          <a:p>
            <a:pPr>
              <a:buFont typeface="Wingdings" panose="05000000000000000000" pitchFamily="2" charset="2"/>
              <a:buChar char="§"/>
            </a:pPr>
            <a:r>
              <a:rPr lang="pt-PT" sz="1700" dirty="0"/>
              <a:t> O que fizemos neste projeto foi estudar as falhas do modelo padrão e explorar uma alternativa o modelo B-L-SM, focamo-nos principalmente no sector de </a:t>
            </a:r>
            <a:r>
              <a:rPr lang="pt-PT" sz="1700" dirty="0" err="1"/>
              <a:t>Higgs</a:t>
            </a:r>
            <a:r>
              <a:rPr lang="pt-PT" sz="1700" dirty="0"/>
              <a:t> devido a constrangimentos de tempo. </a:t>
            </a:r>
          </a:p>
          <a:p>
            <a:pPr>
              <a:buFont typeface="Wingdings" panose="05000000000000000000" pitchFamily="2" charset="2"/>
              <a:buChar char="§"/>
            </a:pPr>
            <a:endParaRPr lang="pt-PT" sz="1700" dirty="0"/>
          </a:p>
          <a:p>
            <a:pPr>
              <a:buFont typeface="Wingdings" panose="05000000000000000000" pitchFamily="2" charset="2"/>
              <a:buChar char="§"/>
            </a:pPr>
            <a:r>
              <a:rPr lang="pt-PT" sz="1700" dirty="0"/>
              <a:t> A nossa analise deste modelo aparenta mostrar que se encontra quase excluído ou descoberto mas atendendo ao facto que existem possíveis condições que apesar do VEV escolhido ser baixo têm uma grande chance de descrever o sector de </a:t>
            </a:r>
            <a:r>
              <a:rPr lang="pt-PT" sz="1700" dirty="0" err="1"/>
              <a:t>Higgs</a:t>
            </a:r>
            <a:r>
              <a:rPr lang="pt-PT" sz="1700" dirty="0"/>
              <a:t> significa que podemos estar próximos de que pode validar este modelo. </a:t>
            </a:r>
          </a:p>
          <a:p>
            <a:pPr>
              <a:buFont typeface="Wingdings" panose="05000000000000000000" pitchFamily="2" charset="2"/>
              <a:buChar char="§"/>
            </a:pPr>
            <a:endParaRPr lang="pt-PT" sz="1700" dirty="0"/>
          </a:p>
          <a:p>
            <a:pPr>
              <a:buFont typeface="Wingdings" panose="05000000000000000000" pitchFamily="2" charset="2"/>
              <a:buChar char="§"/>
            </a:pPr>
            <a:endParaRPr lang="pt-PT" sz="1700" dirty="0"/>
          </a:p>
          <a:p>
            <a:pPr marL="0" indent="0">
              <a:buNone/>
            </a:pPr>
            <a:endParaRPr lang="pt-PT" sz="1700" dirty="0">
              <a:solidFill>
                <a:srgbClr val="FFFFFF"/>
              </a:solidFill>
            </a:endParaRPr>
          </a:p>
          <a:p>
            <a:pPr marL="0" indent="0">
              <a:buNone/>
            </a:pPr>
            <a:r>
              <a:rPr lang="pt-PT" sz="1700" dirty="0">
                <a:solidFill>
                  <a:srgbClr val="FFFFFF"/>
                </a:solidFill>
              </a:rPr>
              <a:t>Esta descoberta iria nos dar um modo para explicar massas de neutrinos mas isto continua a não resolver todos os problemas do modelo padrão, este modelo não propõem uma resolução para a matéria negra e o próximo passo seria procurar uma maneira de incorporar uma solução deste problema com o nosso modelo. </a:t>
            </a:r>
          </a:p>
          <a:p>
            <a:pPr marL="0" indent="0">
              <a:buNone/>
            </a:pPr>
            <a:endParaRPr lang="pt-PT" sz="1700" dirty="0">
              <a:solidFill>
                <a:srgbClr val="FFFFFF"/>
              </a:solidFill>
            </a:endParaRPr>
          </a:p>
        </p:txBody>
      </p:sp>
    </p:spTree>
    <p:extLst>
      <p:ext uri="{BB962C8B-B14F-4D97-AF65-F5344CB8AC3E}">
        <p14:creationId xmlns:p14="http://schemas.microsoft.com/office/powerpoint/2010/main" val="2717561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C2126-2C37-407C-8A83-D3A4CF2DEDAC}"/>
              </a:ext>
            </a:extLst>
          </p:cNvPr>
          <p:cNvSpPr>
            <a:spLocks noGrp="1"/>
          </p:cNvSpPr>
          <p:nvPr>
            <p:ph type="title"/>
          </p:nvPr>
        </p:nvSpPr>
        <p:spPr>
          <a:xfrm>
            <a:off x="860750" y="85519"/>
            <a:ext cx="3925854" cy="1071478"/>
          </a:xfrm>
        </p:spPr>
        <p:txBody>
          <a:bodyPr>
            <a:normAutofit/>
          </a:bodyPr>
          <a:lstStyle/>
          <a:p>
            <a:r>
              <a:rPr lang="pt-PT" dirty="0">
                <a:solidFill>
                  <a:schemeClr val="bg1"/>
                </a:solidFill>
              </a:rPr>
              <a:t>1 - Motivação</a:t>
            </a:r>
          </a:p>
        </p:txBody>
      </p:sp>
      <p:sp>
        <p:nvSpPr>
          <p:cNvPr id="3" name="Marcador de Posição de Conteúdo 2">
            <a:extLst>
              <a:ext uri="{FF2B5EF4-FFF2-40B4-BE49-F238E27FC236}">
                <a16:creationId xmlns:a16="http://schemas.microsoft.com/office/drawing/2014/main" id="{8039A525-78D7-4F11-9429-EB38745F353C}"/>
              </a:ext>
            </a:extLst>
          </p:cNvPr>
          <p:cNvSpPr>
            <a:spLocks noGrp="1"/>
          </p:cNvSpPr>
          <p:nvPr>
            <p:ph idx="4294967295"/>
          </p:nvPr>
        </p:nvSpPr>
        <p:spPr>
          <a:xfrm>
            <a:off x="149226" y="1642188"/>
            <a:ext cx="4361230" cy="5337110"/>
          </a:xfrm>
        </p:spPr>
        <p:txBody>
          <a:bodyPr>
            <a:normAutofit/>
          </a:bodyPr>
          <a:lstStyle/>
          <a:p>
            <a:pPr marL="0" indent="0">
              <a:buNone/>
            </a:pPr>
            <a:r>
              <a:rPr lang="pt-PT" sz="2400" dirty="0"/>
              <a:t>Atualmente a teoria quântica que usamos para descrever partículas e as suas interações é o modelo padrão. Este modelo descreve as interações de, leptões, quarks, gluões e bosões. </a:t>
            </a:r>
          </a:p>
          <a:p>
            <a:pPr marL="0" indent="0">
              <a:buNone/>
            </a:pPr>
            <a:endParaRPr lang="pt-PT" sz="2400" dirty="0"/>
          </a:p>
          <a:p>
            <a:pPr marL="0" indent="0">
              <a:buNone/>
            </a:pPr>
            <a:r>
              <a:rPr lang="pt-PT" sz="2400" dirty="0"/>
              <a:t>No entanto dados experimentais apontam para inconsistências no modelo padrão e o consenso é que este esta incompleto, por isso decidimos abordar um dos muitos candidatos para o substituir, o modelo B-L-SM.</a:t>
            </a:r>
          </a:p>
          <a:p>
            <a:pPr marL="0" indent="0">
              <a:buNone/>
            </a:pPr>
            <a:endParaRPr lang="pt-PT" sz="2200" dirty="0"/>
          </a:p>
        </p:txBody>
      </p:sp>
      <p:pic>
        <p:nvPicPr>
          <p:cNvPr id="7" name="Imagem 6">
            <a:extLst>
              <a:ext uri="{FF2B5EF4-FFF2-40B4-BE49-F238E27FC236}">
                <a16:creationId xmlns:a16="http://schemas.microsoft.com/office/drawing/2014/main" id="{75188D2C-7EB8-47F0-8D3B-40CF127DC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604" y="1642188"/>
            <a:ext cx="4274504" cy="3396342"/>
          </a:xfrm>
          <a:prstGeom prst="rect">
            <a:avLst/>
          </a:prstGeom>
        </p:spPr>
      </p:pic>
    </p:spTree>
    <p:extLst>
      <p:ext uri="{BB962C8B-B14F-4D97-AF65-F5344CB8AC3E}">
        <p14:creationId xmlns:p14="http://schemas.microsoft.com/office/powerpoint/2010/main" val="152167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1CF07C-481E-49EB-92BF-B321DC34B5DB}"/>
              </a:ext>
            </a:extLst>
          </p:cNvPr>
          <p:cNvSpPr>
            <a:spLocks noGrp="1"/>
          </p:cNvSpPr>
          <p:nvPr>
            <p:ph type="title"/>
          </p:nvPr>
        </p:nvSpPr>
        <p:spPr/>
        <p:txBody>
          <a:bodyPr>
            <a:normAutofit/>
          </a:bodyPr>
          <a:lstStyle/>
          <a:p>
            <a:r>
              <a:rPr lang="pt-PT"/>
              <a:t>2.1 - Formalismo</a:t>
            </a:r>
            <a:endParaRPr lang="pt-PT" dirty="0">
              <a:solidFill>
                <a:srgbClr val="FFFFFF"/>
              </a:solidFill>
            </a:endParaRP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4CEEA2CE-595B-4EA5-A13F-F6895964FB1C}"/>
                  </a:ext>
                </a:extLst>
              </p:cNvPr>
              <p:cNvSpPr>
                <a:spLocks noGrp="1"/>
              </p:cNvSpPr>
              <p:nvPr>
                <p:ph idx="1"/>
              </p:nvPr>
            </p:nvSpPr>
            <p:spPr/>
            <p:txBody>
              <a:bodyPr>
                <a:normAutofit/>
              </a:bodyPr>
              <a:lstStyle/>
              <a:p>
                <a:pPr marL="0" indent="0">
                  <a:buNone/>
                </a:pPr>
                <a:r>
                  <a:rPr lang="pt-PT" sz="2200" dirty="0">
                    <a:solidFill>
                      <a:schemeClr val="tx1"/>
                    </a:solidFill>
                  </a:rPr>
                  <a:t>Iremos abordar física de partículas com formalismo lagrangiano cujo elemento fundamental é a ação,</a:t>
                </a:r>
              </a:p>
              <a:p>
                <a:pPr marL="0" indent="0">
                  <a:buNone/>
                </a:pPr>
                <a14:m>
                  <m:oMathPara xmlns:m="http://schemas.openxmlformats.org/officeDocument/2006/math">
                    <m:oMathParaPr>
                      <m:jc m:val="centerGroup"/>
                    </m:oMathParaPr>
                    <m:oMath xmlns:m="http://schemas.openxmlformats.org/officeDocument/2006/math">
                      <m:r>
                        <a:rPr lang="pt-PT" sz="2200" i="1">
                          <a:solidFill>
                            <a:schemeClr val="tx1"/>
                          </a:solidFill>
                          <a:latin typeface="Cambria Math" panose="02040503050406030204" pitchFamily="18" charset="0"/>
                        </a:rPr>
                        <m:t>𝒮</m:t>
                      </m:r>
                      <m:r>
                        <a:rPr lang="pt-PT" sz="2200">
                          <a:solidFill>
                            <a:schemeClr val="tx1"/>
                          </a:solidFill>
                          <a:latin typeface="Cambria Math" panose="02040503050406030204" pitchFamily="18" charset="0"/>
                        </a:rPr>
                        <m:t>=</m:t>
                      </m:r>
                      <m:nary>
                        <m:naryPr>
                          <m:subHide m:val="on"/>
                          <m:supHide m:val="on"/>
                          <m:ctrlPr>
                            <a:rPr lang="pt-PT" sz="2200" i="1">
                              <a:solidFill>
                                <a:schemeClr val="tx1"/>
                              </a:solidFill>
                              <a:latin typeface="Cambria Math" panose="02040503050406030204" pitchFamily="18" charset="0"/>
                            </a:rPr>
                          </m:ctrlPr>
                        </m:naryPr>
                        <m:sub/>
                        <m:sup/>
                        <m:e>
                          <m:r>
                            <m:rPr>
                              <m:sty m:val="p"/>
                            </m:rPr>
                            <a:rPr lang="pt-PT" sz="2200">
                              <a:solidFill>
                                <a:schemeClr val="tx1"/>
                              </a:solidFill>
                              <a:latin typeface="Cambria Math" panose="02040503050406030204" pitchFamily="18" charset="0"/>
                            </a:rPr>
                            <m:t>L</m:t>
                          </m:r>
                        </m:e>
                      </m:nary>
                      <m:r>
                        <a:rPr lang="pt-PT" sz="2200">
                          <a:solidFill>
                            <a:schemeClr val="tx1"/>
                          </a:solidFill>
                          <a:latin typeface="Cambria Math" panose="02040503050406030204" pitchFamily="18" charset="0"/>
                        </a:rPr>
                        <m:t> </m:t>
                      </m:r>
                      <m:r>
                        <m:rPr>
                          <m:sty m:val="p"/>
                        </m:rPr>
                        <a:rPr lang="pt-PT" sz="2200">
                          <a:solidFill>
                            <a:schemeClr val="tx1"/>
                          </a:solidFill>
                          <a:latin typeface="Cambria Math" panose="02040503050406030204" pitchFamily="18" charset="0"/>
                        </a:rPr>
                        <m:t>dt</m:t>
                      </m:r>
                      <m:r>
                        <a:rPr lang="pt-PT" sz="2200">
                          <a:solidFill>
                            <a:schemeClr val="tx1"/>
                          </a:solidFill>
                          <a:latin typeface="Cambria Math" panose="02040503050406030204" pitchFamily="18" charset="0"/>
                        </a:rPr>
                        <m:t>=</m:t>
                      </m:r>
                      <m:nary>
                        <m:naryPr>
                          <m:subHide m:val="on"/>
                          <m:supHide m:val="on"/>
                          <m:ctrlPr>
                            <a:rPr lang="pt-PT" sz="2200" i="1">
                              <a:solidFill>
                                <a:schemeClr val="tx1"/>
                              </a:solidFill>
                              <a:latin typeface="Cambria Math" panose="02040503050406030204" pitchFamily="18" charset="0"/>
                            </a:rPr>
                          </m:ctrlPr>
                        </m:naryPr>
                        <m:sub/>
                        <m:sup/>
                        <m:e>
                          <m:r>
                            <a:rPr lang="pt-PT" sz="2200" i="1">
                              <a:solidFill>
                                <a:schemeClr val="tx1"/>
                              </a:solidFill>
                              <a:latin typeface="Cambria Math" panose="02040503050406030204" pitchFamily="18" charset="0"/>
                            </a:rPr>
                            <m:t>ℒ</m:t>
                          </m:r>
                          <m:r>
                            <a:rPr lang="pt-PT" sz="2200">
                              <a:solidFill>
                                <a:schemeClr val="tx1"/>
                              </a:solidFill>
                              <a:latin typeface="Cambria Math" panose="02040503050406030204" pitchFamily="18" charset="0"/>
                            </a:rPr>
                            <m:t> </m:t>
                          </m:r>
                          <m:d>
                            <m:dPr>
                              <m:ctrlPr>
                                <a:rPr lang="pt-PT" sz="2200" i="1">
                                  <a:solidFill>
                                    <a:schemeClr val="tx1"/>
                                  </a:solidFill>
                                  <a:latin typeface="Cambria Math" panose="02040503050406030204" pitchFamily="18" charset="0"/>
                                </a:rPr>
                              </m:ctrlPr>
                            </m:dPr>
                            <m:e>
                              <m:r>
                                <m:rPr>
                                  <m:sty m:val="p"/>
                                </m:rPr>
                                <a:rPr lang="pt-PT" sz="2200">
                                  <a:solidFill>
                                    <a:schemeClr val="tx1"/>
                                  </a:solidFill>
                                  <a:latin typeface="Cambria Math" panose="02040503050406030204" pitchFamily="18" charset="0"/>
                                </a:rPr>
                                <m:t>Φ</m:t>
                              </m:r>
                              <m:r>
                                <a:rPr lang="pt-PT" sz="2200">
                                  <a:solidFill>
                                    <a:schemeClr val="tx1"/>
                                  </a:solidFill>
                                  <a:latin typeface="Cambria Math" panose="02040503050406030204" pitchFamily="18" charset="0"/>
                                </a:rPr>
                                <m:t>,</m:t>
                              </m:r>
                              <m:sSub>
                                <m:sSubPr>
                                  <m:ctrlPr>
                                    <a:rPr lang="pt-PT" sz="2200" i="1">
                                      <a:solidFill>
                                        <a:schemeClr val="tx1"/>
                                      </a:solidFill>
                                      <a:latin typeface="Cambria Math" panose="02040503050406030204" pitchFamily="18" charset="0"/>
                                    </a:rPr>
                                  </m:ctrlPr>
                                </m:sSubPr>
                                <m:e>
                                  <m:r>
                                    <a:rPr lang="pt-PT" sz="2200">
                                      <a:solidFill>
                                        <a:schemeClr val="tx1"/>
                                      </a:solidFill>
                                      <a:latin typeface="Cambria Math" panose="02040503050406030204" pitchFamily="18" charset="0"/>
                                    </a:rPr>
                                    <m:t>𝜕</m:t>
                                  </m:r>
                                </m:e>
                                <m:sub>
                                  <m:r>
                                    <m:rPr>
                                      <m:sty m:val="p"/>
                                    </m:rPr>
                                    <a:rPr lang="pt-PT" sz="2200">
                                      <a:solidFill>
                                        <a:schemeClr val="tx1"/>
                                      </a:solidFill>
                                      <a:latin typeface="Cambria Math" panose="02040503050406030204" pitchFamily="18" charset="0"/>
                                    </a:rPr>
                                    <m:t>μ</m:t>
                                  </m:r>
                                </m:sub>
                              </m:sSub>
                              <m:r>
                                <m:rPr>
                                  <m:sty m:val="p"/>
                                </m:rPr>
                                <a:rPr lang="pt-PT" sz="2200">
                                  <a:solidFill>
                                    <a:schemeClr val="tx1"/>
                                  </a:solidFill>
                                  <a:latin typeface="Cambria Math" panose="02040503050406030204" pitchFamily="18" charset="0"/>
                                </a:rPr>
                                <m:t>Φ</m:t>
                              </m:r>
                            </m:e>
                          </m:d>
                        </m:e>
                      </m:nary>
                      <m:r>
                        <a:rPr lang="pt-PT" sz="2200">
                          <a:solidFill>
                            <a:schemeClr val="tx1"/>
                          </a:solidFill>
                          <a:latin typeface="Cambria Math" panose="02040503050406030204" pitchFamily="18" charset="0"/>
                        </a:rPr>
                        <m:t> </m:t>
                      </m:r>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d</m:t>
                          </m:r>
                        </m:e>
                        <m:sup>
                          <m:r>
                            <m:rPr>
                              <m:sty m:val="p"/>
                            </m:rPr>
                            <a:rPr lang="pt-PT" sz="2200">
                              <a:solidFill>
                                <a:schemeClr val="tx1"/>
                              </a:solidFill>
                              <a:latin typeface="Cambria Math" panose="02040503050406030204" pitchFamily="18" charset="0"/>
                            </a:rPr>
                            <m:t>μ</m:t>
                          </m:r>
                        </m:sup>
                      </m:sSup>
                      <m:r>
                        <m:rPr>
                          <m:sty m:val="p"/>
                        </m:rPr>
                        <a:rPr lang="pt-PT" sz="2200">
                          <a:solidFill>
                            <a:schemeClr val="tx1"/>
                          </a:solidFill>
                          <a:latin typeface="Cambria Math" panose="02040503050406030204" pitchFamily="18" charset="0"/>
                        </a:rPr>
                        <m:t>x</m:t>
                      </m:r>
                      <m:r>
                        <a:rPr lang="pt-PT" sz="2200">
                          <a:solidFill>
                            <a:schemeClr val="tx1"/>
                          </a:solidFill>
                          <a:latin typeface="Cambria Math" panose="02040503050406030204" pitchFamily="18" charset="0"/>
                        </a:rPr>
                        <m:t> ,</m:t>
                      </m:r>
                    </m:oMath>
                  </m:oMathPara>
                </a14:m>
                <a:endParaRPr lang="pt-PT" sz="2200" dirty="0">
                  <a:solidFill>
                    <a:schemeClr val="tx1"/>
                  </a:solidFill>
                </a:endParaRPr>
              </a:p>
              <a:p>
                <a:pPr marL="0" indent="0">
                  <a:buNone/>
                </a:pPr>
                <a:endParaRPr lang="pt-PT" sz="2200" dirty="0">
                  <a:solidFill>
                    <a:schemeClr val="tx1"/>
                  </a:solidFill>
                </a:endParaRPr>
              </a:p>
              <a:p>
                <a:pPr marL="0" indent="0">
                  <a:buNone/>
                </a:pPr>
                <a:r>
                  <a:rPr lang="pt-PT" sz="2200" dirty="0">
                    <a:solidFill>
                      <a:schemeClr val="tx1"/>
                    </a:solidFill>
                  </a:rPr>
                  <a:t>Pelo principio de mínima ação obtemos as equações de Euler-Lagrange, </a:t>
                </a:r>
              </a:p>
              <a:p>
                <a:pPr marL="0" indent="0">
                  <a:buNone/>
                </a:pPr>
                <a:r>
                  <a:rPr lang="pt-PT" sz="2200" dirty="0">
                    <a:solidFill>
                      <a:schemeClr val="tx1"/>
                    </a:solidFill>
                  </a:rPr>
                  <a:t> </a:t>
                </a:r>
              </a:p>
              <a:p>
                <a:pPr marL="0" indent="0">
                  <a:buNone/>
                </a:pPr>
                <a14:m>
                  <m:oMathPara xmlns:m="http://schemas.openxmlformats.org/officeDocument/2006/math">
                    <m:oMathParaPr>
                      <m:jc m:val="centerGroup"/>
                    </m:oMathParaPr>
                    <m:oMath xmlns:m="http://schemas.openxmlformats.org/officeDocument/2006/math">
                      <m:sSub>
                        <m:sSubPr>
                          <m:ctrlPr>
                            <a:rPr lang="pt-PT" sz="2200" i="1">
                              <a:solidFill>
                                <a:schemeClr val="tx1"/>
                              </a:solidFill>
                              <a:latin typeface="Cambria Math" panose="02040503050406030204" pitchFamily="18" charset="0"/>
                            </a:rPr>
                          </m:ctrlPr>
                        </m:sSubPr>
                        <m:e>
                          <m:r>
                            <a:rPr lang="pt-PT" sz="2200">
                              <a:solidFill>
                                <a:schemeClr val="tx1"/>
                              </a:solidFill>
                              <a:latin typeface="Cambria Math" panose="02040503050406030204" pitchFamily="18" charset="0"/>
                            </a:rPr>
                            <m:t>𝜕</m:t>
                          </m:r>
                        </m:e>
                        <m:sub>
                          <m:r>
                            <m:rPr>
                              <m:sty m:val="p"/>
                            </m:rPr>
                            <a:rPr lang="pt-PT" sz="2200">
                              <a:solidFill>
                                <a:schemeClr val="tx1"/>
                              </a:solidFill>
                              <a:latin typeface="Cambria Math" panose="02040503050406030204" pitchFamily="18" charset="0"/>
                            </a:rPr>
                            <m:t>μ</m:t>
                          </m:r>
                        </m:sub>
                      </m:sSub>
                      <m:d>
                        <m:dPr>
                          <m:ctrlPr>
                            <a:rPr lang="pt-PT" sz="2200" i="1">
                              <a:solidFill>
                                <a:schemeClr val="tx1"/>
                              </a:solidFill>
                              <a:latin typeface="Cambria Math" panose="02040503050406030204" pitchFamily="18" charset="0"/>
                            </a:rPr>
                          </m:ctrlPr>
                        </m:dPr>
                        <m:e>
                          <m:f>
                            <m:fPr>
                              <m:ctrlPr>
                                <a:rPr lang="pt-PT" sz="2200" i="1">
                                  <a:solidFill>
                                    <a:schemeClr val="tx1"/>
                                  </a:solidFill>
                                  <a:latin typeface="Cambria Math" panose="02040503050406030204" pitchFamily="18" charset="0"/>
                                </a:rPr>
                              </m:ctrlPr>
                            </m:fPr>
                            <m:num>
                              <m:r>
                                <a:rPr lang="pt-PT" sz="2200">
                                  <a:solidFill>
                                    <a:schemeClr val="tx1"/>
                                  </a:solidFill>
                                  <a:latin typeface="Cambria Math" panose="02040503050406030204" pitchFamily="18" charset="0"/>
                                </a:rPr>
                                <m:t>𝜕</m:t>
                              </m:r>
                              <m:r>
                                <a:rPr lang="pt-PT" sz="2200" i="1">
                                  <a:solidFill>
                                    <a:schemeClr val="tx1"/>
                                  </a:solidFill>
                                  <a:latin typeface="Cambria Math" panose="02040503050406030204" pitchFamily="18" charset="0"/>
                                </a:rPr>
                                <m:t>ℒ</m:t>
                              </m:r>
                              <m:d>
                                <m:dPr>
                                  <m:ctrlPr>
                                    <a:rPr lang="pt-PT" sz="2200" i="1">
                                      <a:solidFill>
                                        <a:schemeClr val="tx1"/>
                                      </a:solidFill>
                                      <a:latin typeface="Cambria Math" panose="02040503050406030204" pitchFamily="18" charset="0"/>
                                    </a:rPr>
                                  </m:ctrlPr>
                                </m:dPr>
                                <m:e>
                                  <m:r>
                                    <m:rPr>
                                      <m:sty m:val="p"/>
                                    </m:rPr>
                                    <a:rPr lang="pt-PT" sz="2200">
                                      <a:solidFill>
                                        <a:schemeClr val="tx1"/>
                                      </a:solidFill>
                                      <a:latin typeface="Cambria Math" panose="02040503050406030204" pitchFamily="18" charset="0"/>
                                    </a:rPr>
                                    <m:t>Φ</m:t>
                                  </m:r>
                                  <m:r>
                                    <a:rPr lang="pt-PT" sz="2200">
                                      <a:solidFill>
                                        <a:schemeClr val="tx1"/>
                                      </a:solidFill>
                                      <a:latin typeface="Cambria Math" panose="02040503050406030204" pitchFamily="18" charset="0"/>
                                    </a:rPr>
                                    <m:t>,</m:t>
                                  </m:r>
                                  <m:sSub>
                                    <m:sSubPr>
                                      <m:ctrlPr>
                                        <a:rPr lang="pt-PT" sz="2200" i="1">
                                          <a:solidFill>
                                            <a:schemeClr val="tx1"/>
                                          </a:solidFill>
                                          <a:latin typeface="Cambria Math" panose="02040503050406030204" pitchFamily="18" charset="0"/>
                                        </a:rPr>
                                      </m:ctrlPr>
                                    </m:sSubPr>
                                    <m:e>
                                      <m:r>
                                        <a:rPr lang="pt-PT" sz="2200">
                                          <a:solidFill>
                                            <a:schemeClr val="tx1"/>
                                          </a:solidFill>
                                          <a:latin typeface="Cambria Math" panose="02040503050406030204" pitchFamily="18" charset="0"/>
                                        </a:rPr>
                                        <m:t>𝜕</m:t>
                                      </m:r>
                                    </m:e>
                                    <m:sub>
                                      <m:r>
                                        <m:rPr>
                                          <m:sty m:val="p"/>
                                        </m:rPr>
                                        <a:rPr lang="pt-PT" sz="2200">
                                          <a:solidFill>
                                            <a:schemeClr val="tx1"/>
                                          </a:solidFill>
                                          <a:latin typeface="Cambria Math" panose="02040503050406030204" pitchFamily="18" charset="0"/>
                                        </a:rPr>
                                        <m:t>μ</m:t>
                                      </m:r>
                                    </m:sub>
                                  </m:sSub>
                                  <m:r>
                                    <m:rPr>
                                      <m:sty m:val="p"/>
                                    </m:rPr>
                                    <a:rPr lang="pt-PT" sz="2200">
                                      <a:solidFill>
                                        <a:schemeClr val="tx1"/>
                                      </a:solidFill>
                                      <a:latin typeface="Cambria Math" panose="02040503050406030204" pitchFamily="18" charset="0"/>
                                    </a:rPr>
                                    <m:t>Φ</m:t>
                                  </m:r>
                                </m:e>
                              </m:d>
                            </m:num>
                            <m:den>
                              <m:r>
                                <a:rPr lang="pt-PT" sz="2200">
                                  <a:solidFill>
                                    <a:schemeClr val="tx1"/>
                                  </a:solidFill>
                                  <a:latin typeface="Cambria Math" panose="02040503050406030204" pitchFamily="18" charset="0"/>
                                </a:rPr>
                                <m:t>𝜕</m:t>
                              </m:r>
                              <m:d>
                                <m:dPr>
                                  <m:ctrlPr>
                                    <a:rPr lang="pt-PT" sz="2200" i="1">
                                      <a:solidFill>
                                        <a:schemeClr val="tx1"/>
                                      </a:solidFill>
                                      <a:latin typeface="Cambria Math" panose="02040503050406030204" pitchFamily="18" charset="0"/>
                                    </a:rPr>
                                  </m:ctrlPr>
                                </m:dPr>
                                <m:e>
                                  <m:sSub>
                                    <m:sSubPr>
                                      <m:ctrlPr>
                                        <a:rPr lang="pt-PT" sz="2200" i="1">
                                          <a:solidFill>
                                            <a:schemeClr val="tx1"/>
                                          </a:solidFill>
                                          <a:latin typeface="Cambria Math" panose="02040503050406030204" pitchFamily="18" charset="0"/>
                                        </a:rPr>
                                      </m:ctrlPr>
                                    </m:sSubPr>
                                    <m:e>
                                      <m:r>
                                        <a:rPr lang="pt-PT" sz="2200">
                                          <a:solidFill>
                                            <a:schemeClr val="tx1"/>
                                          </a:solidFill>
                                          <a:latin typeface="Cambria Math" panose="02040503050406030204" pitchFamily="18" charset="0"/>
                                        </a:rPr>
                                        <m:t>𝜕</m:t>
                                      </m:r>
                                    </m:e>
                                    <m:sub>
                                      <m:r>
                                        <m:rPr>
                                          <m:sty m:val="p"/>
                                        </m:rPr>
                                        <a:rPr lang="pt-PT" sz="2200">
                                          <a:solidFill>
                                            <a:schemeClr val="tx1"/>
                                          </a:solidFill>
                                          <a:latin typeface="Cambria Math" panose="02040503050406030204" pitchFamily="18" charset="0"/>
                                        </a:rPr>
                                        <m:t>μ</m:t>
                                      </m:r>
                                    </m:sub>
                                  </m:sSub>
                                  <m:r>
                                    <m:rPr>
                                      <m:sty m:val="p"/>
                                    </m:rPr>
                                    <a:rPr lang="pt-PT" sz="2200">
                                      <a:solidFill>
                                        <a:schemeClr val="tx1"/>
                                      </a:solidFill>
                                      <a:latin typeface="Cambria Math" panose="02040503050406030204" pitchFamily="18" charset="0"/>
                                    </a:rPr>
                                    <m:t>Φ</m:t>
                                  </m:r>
                                </m:e>
                              </m:d>
                            </m:den>
                          </m:f>
                        </m:e>
                      </m:d>
                      <m:r>
                        <a:rPr lang="pt-PT" sz="2200" i="1">
                          <a:solidFill>
                            <a:schemeClr val="tx1"/>
                          </a:solidFill>
                          <a:latin typeface="Cambria Math" panose="02040503050406030204" pitchFamily="18" charset="0"/>
                        </a:rPr>
                        <m:t>−</m:t>
                      </m:r>
                      <m:f>
                        <m:fPr>
                          <m:ctrlPr>
                            <a:rPr lang="pt-PT" sz="2200" i="1">
                              <a:solidFill>
                                <a:schemeClr val="tx1"/>
                              </a:solidFill>
                              <a:latin typeface="Cambria Math" panose="02040503050406030204" pitchFamily="18" charset="0"/>
                            </a:rPr>
                          </m:ctrlPr>
                        </m:fPr>
                        <m:num>
                          <m:r>
                            <a:rPr lang="pt-PT" sz="2200">
                              <a:solidFill>
                                <a:schemeClr val="tx1"/>
                              </a:solidFill>
                              <a:latin typeface="Cambria Math" panose="02040503050406030204" pitchFamily="18" charset="0"/>
                            </a:rPr>
                            <m:t>𝜕</m:t>
                          </m:r>
                          <m:r>
                            <a:rPr lang="pt-PT" sz="2200" i="1">
                              <a:solidFill>
                                <a:schemeClr val="tx1"/>
                              </a:solidFill>
                              <a:latin typeface="Cambria Math" panose="02040503050406030204" pitchFamily="18" charset="0"/>
                            </a:rPr>
                            <m:t>ℒ</m:t>
                          </m:r>
                          <m:d>
                            <m:dPr>
                              <m:ctrlPr>
                                <a:rPr lang="pt-PT" sz="2200" i="1">
                                  <a:solidFill>
                                    <a:schemeClr val="tx1"/>
                                  </a:solidFill>
                                  <a:latin typeface="Cambria Math" panose="02040503050406030204" pitchFamily="18" charset="0"/>
                                </a:rPr>
                              </m:ctrlPr>
                            </m:dPr>
                            <m:e>
                              <m:r>
                                <m:rPr>
                                  <m:sty m:val="p"/>
                                </m:rPr>
                                <a:rPr lang="pt-PT" sz="2200">
                                  <a:solidFill>
                                    <a:schemeClr val="tx1"/>
                                  </a:solidFill>
                                  <a:latin typeface="Cambria Math" panose="02040503050406030204" pitchFamily="18" charset="0"/>
                                </a:rPr>
                                <m:t>Φ</m:t>
                              </m:r>
                              <m:r>
                                <a:rPr lang="pt-PT" sz="2200">
                                  <a:solidFill>
                                    <a:schemeClr val="tx1"/>
                                  </a:solidFill>
                                  <a:latin typeface="Cambria Math" panose="02040503050406030204" pitchFamily="18" charset="0"/>
                                </a:rPr>
                                <m:t>,</m:t>
                              </m:r>
                              <m:sSub>
                                <m:sSubPr>
                                  <m:ctrlPr>
                                    <a:rPr lang="pt-PT" sz="2200" i="1">
                                      <a:solidFill>
                                        <a:schemeClr val="tx1"/>
                                      </a:solidFill>
                                      <a:latin typeface="Cambria Math" panose="02040503050406030204" pitchFamily="18" charset="0"/>
                                    </a:rPr>
                                  </m:ctrlPr>
                                </m:sSubPr>
                                <m:e>
                                  <m:r>
                                    <a:rPr lang="pt-PT" sz="2200">
                                      <a:solidFill>
                                        <a:schemeClr val="tx1"/>
                                      </a:solidFill>
                                      <a:latin typeface="Cambria Math" panose="02040503050406030204" pitchFamily="18" charset="0"/>
                                    </a:rPr>
                                    <m:t>𝜕</m:t>
                                  </m:r>
                                </m:e>
                                <m:sub>
                                  <m:r>
                                    <m:rPr>
                                      <m:sty m:val="p"/>
                                    </m:rPr>
                                    <a:rPr lang="pt-PT" sz="2200">
                                      <a:solidFill>
                                        <a:schemeClr val="tx1"/>
                                      </a:solidFill>
                                      <a:latin typeface="Cambria Math" panose="02040503050406030204" pitchFamily="18" charset="0"/>
                                    </a:rPr>
                                    <m:t>μ</m:t>
                                  </m:r>
                                </m:sub>
                              </m:sSub>
                              <m:r>
                                <m:rPr>
                                  <m:sty m:val="p"/>
                                </m:rPr>
                                <a:rPr lang="pt-PT" sz="2200">
                                  <a:solidFill>
                                    <a:schemeClr val="tx1"/>
                                  </a:solidFill>
                                  <a:latin typeface="Cambria Math" panose="02040503050406030204" pitchFamily="18" charset="0"/>
                                </a:rPr>
                                <m:t>Φ</m:t>
                              </m:r>
                            </m:e>
                          </m:d>
                        </m:num>
                        <m:den>
                          <m:r>
                            <a:rPr lang="pt-PT" sz="2200">
                              <a:solidFill>
                                <a:schemeClr val="tx1"/>
                              </a:solidFill>
                              <a:latin typeface="Cambria Math" panose="02040503050406030204" pitchFamily="18" charset="0"/>
                            </a:rPr>
                            <m:t>𝜕</m:t>
                          </m:r>
                          <m:r>
                            <m:rPr>
                              <m:sty m:val="p"/>
                            </m:rPr>
                            <a:rPr lang="pt-PT" sz="2200">
                              <a:solidFill>
                                <a:schemeClr val="tx1"/>
                              </a:solidFill>
                              <a:latin typeface="Cambria Math" panose="02040503050406030204" pitchFamily="18" charset="0"/>
                            </a:rPr>
                            <m:t>Φ</m:t>
                          </m:r>
                        </m:den>
                      </m:f>
                      <m:r>
                        <a:rPr lang="pt-PT" sz="2200">
                          <a:solidFill>
                            <a:schemeClr val="tx1"/>
                          </a:solidFill>
                          <a:latin typeface="Cambria Math" panose="02040503050406030204" pitchFamily="18" charset="0"/>
                        </a:rPr>
                        <m:t>=0 ,</m:t>
                      </m:r>
                    </m:oMath>
                  </m:oMathPara>
                </a14:m>
                <a:endParaRPr lang="pt-PT" sz="2200" dirty="0">
                  <a:solidFill>
                    <a:schemeClr val="tx1"/>
                  </a:solidFill>
                </a:endParaRPr>
              </a:p>
              <a:p>
                <a:pPr marL="0" indent="0">
                  <a:buNone/>
                </a:pPr>
                <a:endParaRPr lang="pt-PT" sz="2200" dirty="0">
                  <a:solidFill>
                    <a:schemeClr val="tx1"/>
                  </a:solidFill>
                </a:endParaRPr>
              </a:p>
              <a:p>
                <a:pPr marL="0" indent="0">
                  <a:buNone/>
                </a:pPr>
                <a:r>
                  <a:rPr lang="pt-PT" sz="2200" dirty="0">
                    <a:solidFill>
                      <a:schemeClr val="tx1"/>
                    </a:solidFill>
                  </a:rPr>
                  <a:t>Esta equação é utilizada para obter a dinâmica do sistema.</a:t>
                </a:r>
              </a:p>
            </p:txBody>
          </p:sp>
        </mc:Choice>
        <mc:Fallback xmlns="">
          <p:sp>
            <p:nvSpPr>
              <p:cNvPr id="3" name="Marcador de Posição de Conteúdo 2">
                <a:extLst>
                  <a:ext uri="{FF2B5EF4-FFF2-40B4-BE49-F238E27FC236}">
                    <a16:creationId xmlns:a16="http://schemas.microsoft.com/office/drawing/2014/main" id="{4CEEA2CE-595B-4EA5-A13F-F6895964FB1C}"/>
                  </a:ext>
                </a:extLst>
              </p:cNvPr>
              <p:cNvSpPr>
                <a:spLocks noGrp="1" noRot="1" noChangeAspect="1" noMove="1" noResize="1" noEditPoints="1" noAdjustHandles="1" noChangeArrowheads="1" noChangeShapeType="1" noTextEdit="1"/>
              </p:cNvSpPr>
              <p:nvPr>
                <p:ph idx="1"/>
              </p:nvPr>
            </p:nvSpPr>
            <p:spPr>
              <a:blipFill>
                <a:blip r:embed="rId2"/>
                <a:stretch>
                  <a:fillRect l="-1897" t="-1568" r="-1220"/>
                </a:stretch>
              </a:blipFill>
            </p:spPr>
            <p:txBody>
              <a:bodyPr/>
              <a:lstStyle/>
              <a:p>
                <a:r>
                  <a:rPr lang="pt-PT">
                    <a:noFill/>
                  </a:rPr>
                  <a:t> </a:t>
                </a:r>
              </a:p>
            </p:txBody>
          </p:sp>
        </mc:Fallback>
      </mc:AlternateContent>
    </p:spTree>
    <p:extLst>
      <p:ext uri="{BB962C8B-B14F-4D97-AF65-F5344CB8AC3E}">
        <p14:creationId xmlns:p14="http://schemas.microsoft.com/office/powerpoint/2010/main" val="3243851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A4F61-5543-4A2A-89ED-8EF0C5280E44}"/>
              </a:ext>
            </a:extLst>
          </p:cNvPr>
          <p:cNvSpPr>
            <a:spLocks noGrp="1"/>
          </p:cNvSpPr>
          <p:nvPr>
            <p:ph type="title"/>
          </p:nvPr>
        </p:nvSpPr>
        <p:spPr/>
        <p:txBody>
          <a:bodyPr>
            <a:normAutofit/>
          </a:bodyPr>
          <a:lstStyle/>
          <a:p>
            <a:r>
              <a:rPr lang="pt-PT" dirty="0"/>
              <a:t>2.2 - Simetria e o Teorema de </a:t>
            </a:r>
            <a:r>
              <a:rPr lang="pt-PT" dirty="0" err="1"/>
              <a:t>Noether</a:t>
            </a:r>
            <a:r>
              <a:rPr lang="pt-PT" dirty="0"/>
              <a:t> </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758CF9BD-2B28-4CC0-B395-8C3CBDF2EB64}"/>
                  </a:ext>
                </a:extLst>
              </p:cNvPr>
              <p:cNvSpPr>
                <a:spLocks noGrp="1"/>
              </p:cNvSpPr>
              <p:nvPr>
                <p:ph idx="1"/>
              </p:nvPr>
            </p:nvSpPr>
            <p:spPr/>
            <p:txBody>
              <a:bodyPr>
                <a:normAutofit/>
              </a:bodyPr>
              <a:lstStyle/>
              <a:p>
                <a:pPr marL="0" indent="0">
                  <a:buNone/>
                </a:pPr>
                <a:r>
                  <a:rPr lang="pt-PT" sz="2200" dirty="0">
                    <a:solidFill>
                      <a:schemeClr val="tx1"/>
                    </a:solidFill>
                  </a:rPr>
                  <a:t>Se aplicarmos uma transformação genérica continua ao sistema, </a:t>
                </a:r>
              </a:p>
              <a:p>
                <a:pPr marL="0" indent="0">
                  <a:buNone/>
                </a:pPr>
                <a14:m>
                  <m:oMathPara xmlns:m="http://schemas.openxmlformats.org/officeDocument/2006/math">
                    <m:oMathParaPr>
                      <m:jc m:val="center"/>
                    </m:oMathParaPr>
                    <m:oMath xmlns:m="http://schemas.openxmlformats.org/officeDocument/2006/math">
                      <m:r>
                        <m:rPr>
                          <m:sty m:val="p"/>
                        </m:rPr>
                        <a:rPr lang="pt-PT" sz="2200">
                          <a:solidFill>
                            <a:schemeClr val="tx1"/>
                          </a:solidFill>
                          <a:latin typeface="Cambria Math" panose="02040503050406030204" pitchFamily="18" charset="0"/>
                        </a:rPr>
                        <m:t>ϕ</m:t>
                      </m:r>
                      <m:r>
                        <a:rPr lang="pt-PT" sz="2200">
                          <a:solidFill>
                            <a:schemeClr val="tx1"/>
                          </a:solidFill>
                          <a:latin typeface="Cambria Math" panose="02040503050406030204" pitchFamily="18" charset="0"/>
                        </a:rPr>
                        <m:t>→</m:t>
                      </m:r>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ϕ</m:t>
                          </m:r>
                        </m:e>
                        <m:sup>
                          <m:r>
                            <a:rPr lang="pt-PT" sz="2200" i="1">
                              <a:solidFill>
                                <a:schemeClr val="tx1"/>
                              </a:solidFill>
                              <a:latin typeface="Cambria Math" panose="02040503050406030204" pitchFamily="18" charset="0"/>
                            </a:rPr>
                            <m:t>′</m:t>
                          </m:r>
                        </m:sup>
                      </m:sSup>
                      <m:r>
                        <a:rPr lang="pt-PT" sz="2200">
                          <a:solidFill>
                            <a:schemeClr val="tx1"/>
                          </a:solidFill>
                          <a:latin typeface="Cambria Math" panose="02040503050406030204" pitchFamily="18" charset="0"/>
                        </a:rPr>
                        <m:t>=</m:t>
                      </m:r>
                      <m:r>
                        <m:rPr>
                          <m:sty m:val="p"/>
                        </m:rPr>
                        <a:rPr lang="pt-PT" sz="2200">
                          <a:solidFill>
                            <a:schemeClr val="tx1"/>
                          </a:solidFill>
                          <a:latin typeface="Cambria Math" panose="02040503050406030204" pitchFamily="18" charset="0"/>
                        </a:rPr>
                        <m:t>ϕ</m:t>
                      </m:r>
                      <m:r>
                        <a:rPr lang="pt-PT" sz="2200">
                          <a:solidFill>
                            <a:schemeClr val="tx1"/>
                          </a:solidFill>
                          <a:latin typeface="Cambria Math" panose="02040503050406030204" pitchFamily="18" charset="0"/>
                        </a:rPr>
                        <m:t>+ </m:t>
                      </m:r>
                      <m:r>
                        <m:rPr>
                          <m:sty m:val="p"/>
                        </m:rPr>
                        <a:rPr lang="pt-PT" sz="2200">
                          <a:solidFill>
                            <a:schemeClr val="tx1"/>
                          </a:solidFill>
                          <a:latin typeface="Cambria Math" panose="02040503050406030204" pitchFamily="18" charset="0"/>
                        </a:rPr>
                        <m:t>δϕ</m:t>
                      </m:r>
                      <m:r>
                        <a:rPr lang="pt-PT" sz="2200">
                          <a:solidFill>
                            <a:schemeClr val="tx1"/>
                          </a:solidFill>
                          <a:latin typeface="Cambria Math" panose="02040503050406030204" pitchFamily="18" charset="0"/>
                        </a:rPr>
                        <m:t> ,</m:t>
                      </m:r>
                    </m:oMath>
                  </m:oMathPara>
                </a14:m>
                <a:endParaRPr lang="pt-PT" sz="2200" dirty="0">
                  <a:solidFill>
                    <a:schemeClr val="tx1"/>
                  </a:solidFill>
                </a:endParaRPr>
              </a:p>
              <a:p>
                <a:pPr marL="0" indent="0">
                  <a:buNone/>
                </a:pPr>
                <a:r>
                  <a:rPr lang="pt-PT" sz="2200" dirty="0">
                    <a:solidFill>
                      <a:schemeClr val="tx1"/>
                    </a:solidFill>
                  </a:rPr>
                  <a:t>se esta transformação deixar as dinâmicas do sistema invariantes,</a:t>
                </a:r>
              </a:p>
              <a:p>
                <a:pPr marL="0" indent="0" algn="ctr">
                  <a:buNone/>
                </a:pPr>
                <a:r>
                  <a:rPr lang="pt-PT" sz="2200" dirty="0">
                    <a:solidFill>
                      <a:schemeClr val="tx1"/>
                    </a:solidFill>
                  </a:rPr>
                  <a:t> </a:t>
                </a:r>
                <a14:m>
                  <m:oMath xmlns:m="http://schemas.openxmlformats.org/officeDocument/2006/math">
                    <m:r>
                      <a:rPr lang="pt-PT" sz="2200" i="1">
                        <a:solidFill>
                          <a:schemeClr val="tx1"/>
                        </a:solidFill>
                        <a:latin typeface="Cambria Math" panose="02040503050406030204" pitchFamily="18" charset="0"/>
                      </a:rPr>
                      <m:t>ℒ</m:t>
                    </m:r>
                    <m:d>
                      <m:dPr>
                        <m:ctrlPr>
                          <a:rPr lang="pt-PT" sz="2200" i="1">
                            <a:solidFill>
                              <a:schemeClr val="tx1"/>
                            </a:solidFill>
                            <a:latin typeface="Cambria Math" panose="02040503050406030204" pitchFamily="18" charset="0"/>
                          </a:rPr>
                        </m:ctrlPr>
                      </m:dPr>
                      <m:e>
                        <m:r>
                          <m:rPr>
                            <m:sty m:val="p"/>
                          </m:rPr>
                          <a:rPr lang="pt-PT" sz="2200">
                            <a:solidFill>
                              <a:schemeClr val="tx1"/>
                            </a:solidFill>
                            <a:latin typeface="Cambria Math" panose="02040503050406030204" pitchFamily="18" charset="0"/>
                          </a:rPr>
                          <m:t>Φ</m:t>
                        </m:r>
                        <m:r>
                          <a:rPr lang="pt-PT" sz="2200">
                            <a:solidFill>
                              <a:schemeClr val="tx1"/>
                            </a:solidFill>
                            <a:latin typeface="Cambria Math" panose="02040503050406030204" pitchFamily="18" charset="0"/>
                          </a:rPr>
                          <m:t>,</m:t>
                        </m:r>
                        <m:sSub>
                          <m:sSubPr>
                            <m:ctrlPr>
                              <a:rPr lang="pt-PT" sz="2200" i="1">
                                <a:solidFill>
                                  <a:schemeClr val="tx1"/>
                                </a:solidFill>
                                <a:latin typeface="Cambria Math" panose="02040503050406030204" pitchFamily="18" charset="0"/>
                              </a:rPr>
                            </m:ctrlPr>
                          </m:sSubPr>
                          <m:e>
                            <m:r>
                              <a:rPr lang="pt-PT" sz="2200">
                                <a:solidFill>
                                  <a:schemeClr val="tx1"/>
                                </a:solidFill>
                                <a:latin typeface="Cambria Math" panose="02040503050406030204" pitchFamily="18" charset="0"/>
                              </a:rPr>
                              <m:t>𝜕</m:t>
                            </m:r>
                          </m:e>
                          <m:sub>
                            <m:r>
                              <m:rPr>
                                <m:sty m:val="p"/>
                              </m:rPr>
                              <a:rPr lang="pt-PT" sz="2200">
                                <a:solidFill>
                                  <a:schemeClr val="tx1"/>
                                </a:solidFill>
                                <a:latin typeface="Cambria Math" panose="02040503050406030204" pitchFamily="18" charset="0"/>
                              </a:rPr>
                              <m:t>μ</m:t>
                            </m:r>
                          </m:sub>
                        </m:sSub>
                        <m:r>
                          <m:rPr>
                            <m:sty m:val="p"/>
                          </m:rPr>
                          <a:rPr lang="pt-PT" sz="2200">
                            <a:solidFill>
                              <a:schemeClr val="tx1"/>
                            </a:solidFill>
                            <a:latin typeface="Cambria Math" panose="02040503050406030204" pitchFamily="18" charset="0"/>
                          </a:rPr>
                          <m:t>Φ</m:t>
                        </m:r>
                      </m:e>
                    </m:d>
                    <m:r>
                      <a:rPr lang="pt-PT" sz="2200" i="1">
                        <a:solidFill>
                          <a:schemeClr val="tx1"/>
                        </a:solidFill>
                        <a:latin typeface="Cambria Math" panose="02040503050406030204" pitchFamily="18" charset="0"/>
                      </a:rPr>
                      <m:t>=</m:t>
                    </m:r>
                  </m:oMath>
                </a14:m>
                <a:r>
                  <a:rPr lang="pt-PT" sz="2200" dirty="0">
                    <a:solidFill>
                      <a:schemeClr val="tx1"/>
                    </a:solidFill>
                  </a:rPr>
                  <a:t> </a:t>
                </a:r>
                <a14:m>
                  <m:oMath xmlns:m="http://schemas.openxmlformats.org/officeDocument/2006/math">
                    <m:r>
                      <a:rPr lang="pt-PT" sz="2200" i="1">
                        <a:solidFill>
                          <a:schemeClr val="tx1"/>
                        </a:solidFill>
                        <a:latin typeface="Cambria Math" panose="02040503050406030204" pitchFamily="18" charset="0"/>
                      </a:rPr>
                      <m:t>ℒ</m:t>
                    </m:r>
                    <m:d>
                      <m:dPr>
                        <m:ctrlPr>
                          <a:rPr lang="pt-PT" sz="2200" i="1">
                            <a:solidFill>
                              <a:schemeClr val="tx1"/>
                            </a:solidFill>
                            <a:latin typeface="Cambria Math" panose="02040503050406030204" pitchFamily="18" charset="0"/>
                          </a:rPr>
                        </m:ctrlPr>
                      </m:dPr>
                      <m:e>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Φ</m:t>
                            </m:r>
                          </m:e>
                          <m:sup>
                            <m:r>
                              <a:rPr lang="pt-PT" sz="2200" i="1">
                                <a:solidFill>
                                  <a:schemeClr val="tx1"/>
                                </a:solidFill>
                                <a:latin typeface="Cambria Math" panose="02040503050406030204" pitchFamily="18" charset="0"/>
                              </a:rPr>
                              <m:t>′</m:t>
                            </m:r>
                          </m:sup>
                        </m:sSup>
                        <m:r>
                          <a:rPr lang="pt-PT" sz="2200">
                            <a:solidFill>
                              <a:schemeClr val="tx1"/>
                            </a:solidFill>
                            <a:latin typeface="Cambria Math" panose="02040503050406030204" pitchFamily="18" charset="0"/>
                          </a:rPr>
                          <m:t>,</m:t>
                        </m:r>
                        <m:sSub>
                          <m:sSubPr>
                            <m:ctrlPr>
                              <a:rPr lang="pt-PT" sz="2200" i="1">
                                <a:solidFill>
                                  <a:schemeClr val="tx1"/>
                                </a:solidFill>
                                <a:latin typeface="Cambria Math" panose="02040503050406030204" pitchFamily="18" charset="0"/>
                              </a:rPr>
                            </m:ctrlPr>
                          </m:sSubPr>
                          <m:e>
                            <m:r>
                              <a:rPr lang="pt-PT" sz="2200">
                                <a:solidFill>
                                  <a:schemeClr val="tx1"/>
                                </a:solidFill>
                                <a:latin typeface="Cambria Math" panose="02040503050406030204" pitchFamily="18" charset="0"/>
                              </a:rPr>
                              <m:t>𝜕</m:t>
                            </m:r>
                          </m:e>
                          <m:sub>
                            <m:r>
                              <m:rPr>
                                <m:sty m:val="p"/>
                              </m:rPr>
                              <a:rPr lang="pt-PT" sz="2200">
                                <a:solidFill>
                                  <a:schemeClr val="tx1"/>
                                </a:solidFill>
                                <a:latin typeface="Cambria Math" panose="02040503050406030204" pitchFamily="18" charset="0"/>
                              </a:rPr>
                              <m:t>μ</m:t>
                            </m:r>
                          </m:sub>
                        </m:sSub>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Φ</m:t>
                            </m:r>
                          </m:e>
                          <m:sup>
                            <m:r>
                              <a:rPr lang="pt-PT" sz="2200" i="1">
                                <a:solidFill>
                                  <a:schemeClr val="tx1"/>
                                </a:solidFill>
                                <a:latin typeface="Cambria Math" panose="02040503050406030204" pitchFamily="18" charset="0"/>
                              </a:rPr>
                              <m:t>′</m:t>
                            </m:r>
                          </m:sup>
                        </m:sSup>
                      </m:e>
                    </m:d>
                  </m:oMath>
                </a14:m>
                <a:r>
                  <a:rPr lang="pt-PT" sz="2200" dirty="0">
                    <a:solidFill>
                      <a:schemeClr val="tx1"/>
                    </a:solidFill>
                  </a:rPr>
                  <a:t>.</a:t>
                </a:r>
              </a:p>
              <a:p>
                <a:pPr marL="0" indent="0">
                  <a:buNone/>
                </a:pPr>
                <a:r>
                  <a:rPr lang="pt-PT" sz="2200" dirty="0">
                    <a:solidFill>
                      <a:schemeClr val="tx1"/>
                    </a:solidFill>
                  </a:rPr>
                  <a:t>Se este tipo de transformação deixa o sistema invariante então são uma simetria do sistema. O teorema de </a:t>
                </a:r>
                <a:r>
                  <a:rPr lang="pt-PT" sz="2200" dirty="0" err="1">
                    <a:solidFill>
                      <a:schemeClr val="tx1"/>
                    </a:solidFill>
                  </a:rPr>
                  <a:t>Noether</a:t>
                </a:r>
                <a:r>
                  <a:rPr lang="pt-PT" sz="2200" dirty="0">
                    <a:solidFill>
                      <a:schemeClr val="tx1"/>
                    </a:solidFill>
                  </a:rPr>
                  <a:t> enuncia que cada simetria continua têm associada uma corrente e carga conservada.</a:t>
                </a:r>
              </a:p>
            </p:txBody>
          </p:sp>
        </mc:Choice>
        <mc:Fallback xmlns="">
          <p:sp>
            <p:nvSpPr>
              <p:cNvPr id="3" name="Marcador de Posição de Conteúdo 2">
                <a:extLst>
                  <a:ext uri="{FF2B5EF4-FFF2-40B4-BE49-F238E27FC236}">
                    <a16:creationId xmlns:a16="http://schemas.microsoft.com/office/drawing/2014/main" id="{758CF9BD-2B28-4CC0-B395-8C3CBDF2EB64}"/>
                  </a:ext>
                </a:extLst>
              </p:cNvPr>
              <p:cNvSpPr>
                <a:spLocks noGrp="1" noRot="1" noChangeAspect="1" noMove="1" noResize="1" noEditPoints="1" noAdjustHandles="1" noChangeArrowheads="1" noChangeShapeType="1" noTextEdit="1"/>
              </p:cNvSpPr>
              <p:nvPr>
                <p:ph idx="1"/>
              </p:nvPr>
            </p:nvSpPr>
            <p:spPr>
              <a:blipFill>
                <a:blip r:embed="rId2"/>
                <a:stretch>
                  <a:fillRect l="-1897" t="-1568"/>
                </a:stretch>
              </a:blipFill>
            </p:spPr>
            <p:txBody>
              <a:bodyPr/>
              <a:lstStyle/>
              <a:p>
                <a:r>
                  <a:rPr lang="pt-PT">
                    <a:noFill/>
                  </a:rPr>
                  <a:t> </a:t>
                </a:r>
              </a:p>
            </p:txBody>
          </p:sp>
        </mc:Fallback>
      </mc:AlternateContent>
    </p:spTree>
    <p:extLst>
      <p:ext uri="{BB962C8B-B14F-4D97-AF65-F5344CB8AC3E}">
        <p14:creationId xmlns:p14="http://schemas.microsoft.com/office/powerpoint/2010/main" val="4097018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45CDD-C24A-44F5-BC09-F4EA7E6E9ACA}"/>
              </a:ext>
            </a:extLst>
          </p:cNvPr>
          <p:cNvSpPr>
            <a:spLocks noGrp="1"/>
          </p:cNvSpPr>
          <p:nvPr>
            <p:ph type="title"/>
          </p:nvPr>
        </p:nvSpPr>
        <p:spPr/>
        <p:txBody>
          <a:bodyPr>
            <a:normAutofit/>
          </a:bodyPr>
          <a:lstStyle/>
          <a:p>
            <a:r>
              <a:rPr lang="pt-PT" dirty="0"/>
              <a:t>2.3 - Quebra espontânea de uma simetria </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9A758645-33FC-4FEA-8615-755A75947545}"/>
                  </a:ext>
                </a:extLst>
              </p:cNvPr>
              <p:cNvSpPr>
                <a:spLocks noGrp="1"/>
              </p:cNvSpPr>
              <p:nvPr>
                <p:ph idx="1"/>
              </p:nvPr>
            </p:nvSpPr>
            <p:spPr/>
            <p:txBody>
              <a:bodyPr>
                <a:noAutofit/>
              </a:bodyPr>
              <a:lstStyle/>
              <a:p>
                <a:pPr marL="0" indent="0">
                  <a:buNone/>
                </a:pPr>
                <a:r>
                  <a:rPr lang="pt-PT" sz="2200" dirty="0"/>
                  <a:t>Para introduzir alguns conceitos usamos o exemplo do Lagrangiano </a:t>
                </a:r>
                <a:r>
                  <a:rPr lang="pt-PT" sz="2200" dirty="0">
                    <a:solidFill>
                      <a:schemeClr val="tx1"/>
                    </a:solidFill>
                  </a:rPr>
                  <a:t>associado com uma teoria escalar complexa,</a:t>
                </a:r>
              </a:p>
              <a:p>
                <a:pPr marL="0" indent="0">
                  <a:buNone/>
                </a:pPr>
                <a14:m>
                  <m:oMathPara xmlns:m="http://schemas.openxmlformats.org/officeDocument/2006/math">
                    <m:oMathParaPr>
                      <m:jc m:val="center"/>
                    </m:oMathParaPr>
                    <m:oMath xmlns:m="http://schemas.openxmlformats.org/officeDocument/2006/math">
                      <m:r>
                        <a:rPr lang="pt-PT" sz="2200" i="1">
                          <a:solidFill>
                            <a:schemeClr val="tx1"/>
                          </a:solidFill>
                          <a:latin typeface="Cambria Math" panose="02040503050406030204" pitchFamily="18" charset="0"/>
                        </a:rPr>
                        <m:t>ℒ</m:t>
                      </m:r>
                      <m:r>
                        <a:rPr lang="pt-PT" sz="2200">
                          <a:solidFill>
                            <a:schemeClr val="tx1"/>
                          </a:solidFill>
                          <a:latin typeface="Cambria Math" panose="02040503050406030204" pitchFamily="18" charset="0"/>
                        </a:rPr>
                        <m:t>=</m:t>
                      </m:r>
                      <m:sSup>
                        <m:sSupPr>
                          <m:ctrlPr>
                            <a:rPr lang="pt-PT" sz="2200" i="1">
                              <a:solidFill>
                                <a:schemeClr val="tx1"/>
                              </a:solidFill>
                              <a:latin typeface="Cambria Math" panose="02040503050406030204" pitchFamily="18" charset="0"/>
                            </a:rPr>
                          </m:ctrlPr>
                        </m:sSupPr>
                        <m:e>
                          <m:d>
                            <m:dPr>
                              <m:ctrlPr>
                                <a:rPr lang="pt-PT" sz="2200" i="1">
                                  <a:solidFill>
                                    <a:schemeClr val="tx1"/>
                                  </a:solidFill>
                                  <a:latin typeface="Cambria Math" panose="02040503050406030204" pitchFamily="18" charset="0"/>
                                </a:rPr>
                              </m:ctrlPr>
                            </m:dPr>
                            <m:e>
                              <m:sSub>
                                <m:sSubPr>
                                  <m:ctrlPr>
                                    <a:rPr lang="pt-PT" sz="2200" i="1">
                                      <a:solidFill>
                                        <a:schemeClr val="tx1"/>
                                      </a:solidFill>
                                      <a:latin typeface="Cambria Math" panose="02040503050406030204" pitchFamily="18" charset="0"/>
                                    </a:rPr>
                                  </m:ctrlPr>
                                </m:sSubPr>
                                <m:e>
                                  <m:r>
                                    <a:rPr lang="pt-PT" sz="2200">
                                      <a:solidFill>
                                        <a:schemeClr val="tx1"/>
                                      </a:solidFill>
                                      <a:latin typeface="Cambria Math" panose="02040503050406030204" pitchFamily="18" charset="0"/>
                                    </a:rPr>
                                    <m:t>𝜕</m:t>
                                  </m:r>
                                </m:e>
                                <m:sub>
                                  <m:r>
                                    <m:rPr>
                                      <m:sty m:val="p"/>
                                    </m:rPr>
                                    <a:rPr lang="pt-PT" sz="2200">
                                      <a:solidFill>
                                        <a:schemeClr val="tx1"/>
                                      </a:solidFill>
                                      <a:latin typeface="Cambria Math" panose="02040503050406030204" pitchFamily="18" charset="0"/>
                                    </a:rPr>
                                    <m:t>μ</m:t>
                                  </m:r>
                                </m:sub>
                              </m:sSub>
                              <m:r>
                                <m:rPr>
                                  <m:sty m:val="p"/>
                                </m:rPr>
                                <a:rPr lang="pt-PT" sz="2200">
                                  <a:solidFill>
                                    <a:schemeClr val="tx1"/>
                                  </a:solidFill>
                                  <a:latin typeface="Cambria Math" panose="02040503050406030204" pitchFamily="18" charset="0"/>
                                </a:rPr>
                                <m:t>Φ</m:t>
                              </m:r>
                            </m:e>
                          </m:d>
                        </m:e>
                        <m:sup>
                          <m:r>
                            <a:rPr lang="pt-PT" sz="2200" i="1">
                              <a:solidFill>
                                <a:schemeClr val="tx1"/>
                              </a:solidFill>
                              <a:latin typeface="Cambria Math" panose="02040503050406030204" pitchFamily="18" charset="0"/>
                            </a:rPr>
                            <m:t>∗</m:t>
                          </m:r>
                        </m:sup>
                      </m:sSup>
                      <m:d>
                        <m:dPr>
                          <m:ctrlPr>
                            <a:rPr lang="pt-PT" sz="2200" i="1">
                              <a:solidFill>
                                <a:schemeClr val="tx1"/>
                              </a:solidFill>
                              <a:latin typeface="Cambria Math" panose="02040503050406030204" pitchFamily="18" charset="0"/>
                            </a:rPr>
                          </m:ctrlPr>
                        </m:dPr>
                        <m:e>
                          <m:sSup>
                            <m:sSupPr>
                              <m:ctrlPr>
                                <a:rPr lang="pt-PT" sz="2200" i="1">
                                  <a:solidFill>
                                    <a:schemeClr val="tx1"/>
                                  </a:solidFill>
                                  <a:latin typeface="Cambria Math" panose="02040503050406030204" pitchFamily="18" charset="0"/>
                                </a:rPr>
                              </m:ctrlPr>
                            </m:sSupPr>
                            <m:e>
                              <m:r>
                                <a:rPr lang="pt-PT" sz="2200">
                                  <a:solidFill>
                                    <a:schemeClr val="tx1"/>
                                  </a:solidFill>
                                  <a:latin typeface="Cambria Math" panose="02040503050406030204" pitchFamily="18" charset="0"/>
                                </a:rPr>
                                <m:t>𝜕</m:t>
                              </m:r>
                            </m:e>
                            <m:sup>
                              <m:r>
                                <m:rPr>
                                  <m:sty m:val="p"/>
                                </m:rPr>
                                <a:rPr lang="pt-PT" sz="2200">
                                  <a:solidFill>
                                    <a:schemeClr val="tx1"/>
                                  </a:solidFill>
                                  <a:latin typeface="Cambria Math" panose="02040503050406030204" pitchFamily="18" charset="0"/>
                                </a:rPr>
                                <m:t>μ</m:t>
                              </m:r>
                            </m:sup>
                          </m:sSup>
                          <m:r>
                            <m:rPr>
                              <m:sty m:val="p"/>
                            </m:rPr>
                            <a:rPr lang="pt-PT" sz="2200">
                              <a:solidFill>
                                <a:schemeClr val="tx1"/>
                              </a:solidFill>
                              <a:latin typeface="Cambria Math" panose="02040503050406030204" pitchFamily="18" charset="0"/>
                            </a:rPr>
                            <m:t>Φ</m:t>
                          </m:r>
                        </m:e>
                      </m:d>
                      <m:r>
                        <a:rPr lang="pt-PT" sz="2200" i="1">
                          <a:solidFill>
                            <a:schemeClr val="tx1"/>
                          </a:solidFill>
                          <a:latin typeface="Cambria Math" panose="02040503050406030204" pitchFamily="18" charset="0"/>
                        </a:rPr>
                        <m:t>−</m:t>
                      </m:r>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μ</m:t>
                          </m:r>
                        </m:e>
                        <m:sup>
                          <m:r>
                            <a:rPr lang="pt-PT" sz="2200">
                              <a:solidFill>
                                <a:schemeClr val="tx1"/>
                              </a:solidFill>
                              <a:latin typeface="Cambria Math" panose="02040503050406030204" pitchFamily="18" charset="0"/>
                            </a:rPr>
                            <m:t>2</m:t>
                          </m:r>
                        </m:sup>
                      </m:sSup>
                      <m:d>
                        <m:dPr>
                          <m:ctrlPr>
                            <a:rPr lang="pt-PT" sz="2200" i="1">
                              <a:solidFill>
                                <a:schemeClr val="tx1"/>
                              </a:solidFill>
                              <a:latin typeface="Cambria Math" panose="02040503050406030204" pitchFamily="18" charset="0"/>
                            </a:rPr>
                          </m:ctrlPr>
                        </m:dPr>
                        <m:e>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Φ</m:t>
                              </m:r>
                            </m:e>
                            <m:sup>
                              <m:r>
                                <a:rPr lang="pt-PT" sz="2200" i="1">
                                  <a:solidFill>
                                    <a:schemeClr val="tx1"/>
                                  </a:solidFill>
                                  <a:latin typeface="Cambria Math" panose="02040503050406030204" pitchFamily="18" charset="0"/>
                                </a:rPr>
                                <m:t>∗</m:t>
                              </m:r>
                            </m:sup>
                          </m:sSup>
                          <m:r>
                            <m:rPr>
                              <m:sty m:val="p"/>
                            </m:rPr>
                            <a:rPr lang="pt-PT" sz="2200">
                              <a:solidFill>
                                <a:schemeClr val="tx1"/>
                              </a:solidFill>
                              <a:latin typeface="Cambria Math" panose="02040503050406030204" pitchFamily="18" charset="0"/>
                            </a:rPr>
                            <m:t>Φ</m:t>
                          </m:r>
                        </m:e>
                      </m:d>
                      <m:r>
                        <a:rPr lang="pt-PT" sz="2200" i="1">
                          <a:solidFill>
                            <a:schemeClr val="tx1"/>
                          </a:solidFill>
                          <a:latin typeface="Cambria Math" panose="02040503050406030204" pitchFamily="18" charset="0"/>
                        </a:rPr>
                        <m:t>−</m:t>
                      </m:r>
                      <m:r>
                        <m:rPr>
                          <m:sty m:val="p"/>
                        </m:rPr>
                        <a:rPr lang="pt-PT" sz="2200">
                          <a:solidFill>
                            <a:schemeClr val="tx1"/>
                          </a:solidFill>
                          <a:latin typeface="Cambria Math" panose="02040503050406030204" pitchFamily="18" charset="0"/>
                        </a:rPr>
                        <m:t>λ</m:t>
                      </m:r>
                      <m:sSup>
                        <m:sSupPr>
                          <m:ctrlPr>
                            <a:rPr lang="pt-PT" sz="2200" i="1">
                              <a:solidFill>
                                <a:schemeClr val="tx1"/>
                              </a:solidFill>
                              <a:latin typeface="Cambria Math" panose="02040503050406030204" pitchFamily="18" charset="0"/>
                            </a:rPr>
                          </m:ctrlPr>
                        </m:sSupPr>
                        <m:e>
                          <m:d>
                            <m:dPr>
                              <m:ctrlPr>
                                <a:rPr lang="pt-PT" sz="2200" i="1">
                                  <a:solidFill>
                                    <a:schemeClr val="tx1"/>
                                  </a:solidFill>
                                  <a:latin typeface="Cambria Math" panose="02040503050406030204" pitchFamily="18" charset="0"/>
                                </a:rPr>
                              </m:ctrlPr>
                            </m:dPr>
                            <m:e>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Φ</m:t>
                                  </m:r>
                                </m:e>
                                <m:sup>
                                  <m:r>
                                    <a:rPr lang="pt-PT" sz="2200" i="1">
                                      <a:solidFill>
                                        <a:schemeClr val="tx1"/>
                                      </a:solidFill>
                                      <a:latin typeface="Cambria Math" panose="02040503050406030204" pitchFamily="18" charset="0"/>
                                    </a:rPr>
                                    <m:t>∗</m:t>
                                  </m:r>
                                </m:sup>
                              </m:sSup>
                              <m:r>
                                <m:rPr>
                                  <m:sty m:val="p"/>
                                </m:rPr>
                                <a:rPr lang="pt-PT" sz="2200">
                                  <a:solidFill>
                                    <a:schemeClr val="tx1"/>
                                  </a:solidFill>
                                  <a:latin typeface="Cambria Math" panose="02040503050406030204" pitchFamily="18" charset="0"/>
                                </a:rPr>
                                <m:t>Φ</m:t>
                              </m:r>
                            </m:e>
                          </m:d>
                        </m:e>
                        <m:sup>
                          <m:r>
                            <a:rPr lang="pt-PT" sz="2200">
                              <a:solidFill>
                                <a:schemeClr val="tx1"/>
                              </a:solidFill>
                              <a:latin typeface="Cambria Math" panose="02040503050406030204" pitchFamily="18" charset="0"/>
                            </a:rPr>
                            <m:t>2</m:t>
                          </m:r>
                        </m:sup>
                      </m:sSup>
                      <m:r>
                        <a:rPr lang="pt-PT" sz="2200">
                          <a:solidFill>
                            <a:schemeClr val="tx1"/>
                          </a:solidFill>
                          <a:latin typeface="Cambria Math" panose="02040503050406030204" pitchFamily="18" charset="0"/>
                        </a:rPr>
                        <m:t>,</m:t>
                      </m:r>
                    </m:oMath>
                  </m:oMathPara>
                </a14:m>
                <a:endParaRPr lang="pt-PT" sz="2200" dirty="0">
                  <a:solidFill>
                    <a:schemeClr val="tx1"/>
                  </a:solidFill>
                </a:endParaRPr>
              </a:p>
              <a:p>
                <a:pPr marL="0" indent="0">
                  <a:buNone/>
                </a:pPr>
                <a:r>
                  <a:rPr lang="pt-PT" sz="2200" dirty="0">
                    <a:solidFill>
                      <a:schemeClr val="tx1"/>
                    </a:solidFill>
                  </a:rPr>
                  <a:t>Se </a:t>
                </a:r>
                <a14:m>
                  <m:oMath xmlns:m="http://schemas.openxmlformats.org/officeDocument/2006/math">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μ</m:t>
                        </m:r>
                      </m:e>
                      <m:sup>
                        <m:r>
                          <a:rPr lang="pt-PT" sz="2200">
                            <a:solidFill>
                              <a:schemeClr val="tx1"/>
                            </a:solidFill>
                            <a:latin typeface="Cambria Math" panose="02040503050406030204" pitchFamily="18" charset="0"/>
                          </a:rPr>
                          <m:t>2</m:t>
                        </m:r>
                      </m:sup>
                    </m:sSup>
                  </m:oMath>
                </a14:m>
                <a:r>
                  <a:rPr lang="pt-PT" sz="2200" dirty="0">
                    <a:solidFill>
                      <a:schemeClr val="tx1"/>
                    </a:solidFill>
                  </a:rPr>
                  <a:t> for um parâmetro positivo temos um mínimo em, </a:t>
                </a:r>
                <a14:m>
                  <m:oMath xmlns:m="http://schemas.openxmlformats.org/officeDocument/2006/math">
                    <m:r>
                      <m:rPr>
                        <m:sty m:val="p"/>
                      </m:rPr>
                      <a:rPr lang="pt-PT" sz="2200">
                        <a:solidFill>
                          <a:schemeClr val="tx1"/>
                        </a:solidFill>
                        <a:latin typeface="Cambria Math" panose="02040503050406030204" pitchFamily="18" charset="0"/>
                      </a:rPr>
                      <m:t>Φ</m:t>
                    </m:r>
                    <m:r>
                      <a:rPr lang="pt-PT" sz="2200">
                        <a:solidFill>
                          <a:schemeClr val="tx1"/>
                        </a:solidFill>
                        <a:latin typeface="Cambria Math" panose="02040503050406030204" pitchFamily="18" charset="0"/>
                      </a:rPr>
                      <m:t>=0</m:t>
                    </m:r>
                  </m:oMath>
                </a14:m>
                <a:endParaRPr lang="pt-PT" sz="2200" dirty="0">
                  <a:solidFill>
                    <a:schemeClr val="tx1"/>
                  </a:solidFill>
                </a:endParaRPr>
              </a:p>
            </p:txBody>
          </p:sp>
        </mc:Choice>
        <mc:Fallback xmlns="">
          <p:sp>
            <p:nvSpPr>
              <p:cNvPr id="14" name="Marcador de Posição de Conteúdo 2">
                <a:extLst>
                  <a:ext uri="{FF2B5EF4-FFF2-40B4-BE49-F238E27FC236}">
                    <a16:creationId xmlns:a16="http://schemas.microsoft.com/office/drawing/2014/main" id="{9A758645-33FC-4FEA-8615-755A75947545}"/>
                  </a:ext>
                </a:extLst>
              </p:cNvPr>
              <p:cNvSpPr>
                <a:spLocks noGrp="1" noRot="1" noChangeAspect="1" noMove="1" noResize="1" noEditPoints="1" noAdjustHandles="1" noChangeArrowheads="1" noChangeShapeType="1" noTextEdit="1"/>
              </p:cNvSpPr>
              <p:nvPr>
                <p:ph idx="1"/>
              </p:nvPr>
            </p:nvSpPr>
            <p:spPr>
              <a:blipFill>
                <a:blip r:embed="rId2"/>
                <a:stretch>
                  <a:fillRect l="-1897" t="-1568"/>
                </a:stretch>
              </a:blipFill>
            </p:spPr>
            <p:txBody>
              <a:bodyPr/>
              <a:lstStyle/>
              <a:p>
                <a:r>
                  <a:rPr lang="pt-PT">
                    <a:noFill/>
                  </a:rPr>
                  <a:t> </a:t>
                </a:r>
              </a:p>
            </p:txBody>
          </p:sp>
        </mc:Fallback>
      </mc:AlternateContent>
      <p:pic>
        <p:nvPicPr>
          <p:cNvPr id="8" name="Picture 4" descr="https://i.gyazo.com/c80f2d6374abdcc753374f70992459dd.png">
            <a:extLst>
              <a:ext uri="{FF2B5EF4-FFF2-40B4-BE49-F238E27FC236}">
                <a16:creationId xmlns:a16="http://schemas.microsoft.com/office/drawing/2014/main" id="{988B9B5A-8851-41ED-A951-4ECDD780A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302" y="3104200"/>
            <a:ext cx="4543409" cy="3226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413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45CDD-C24A-44F5-BC09-F4EA7E6E9ACA}"/>
              </a:ext>
            </a:extLst>
          </p:cNvPr>
          <p:cNvSpPr>
            <a:spLocks noGrp="1"/>
          </p:cNvSpPr>
          <p:nvPr>
            <p:ph type="title"/>
          </p:nvPr>
        </p:nvSpPr>
        <p:spPr/>
        <p:txBody>
          <a:bodyPr>
            <a:normAutofit/>
          </a:bodyPr>
          <a:lstStyle/>
          <a:p>
            <a:r>
              <a:rPr lang="pt-PT" dirty="0"/>
              <a:t>2.3 - Quebra espontânea de uma simetria </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9A758645-33FC-4FEA-8615-755A75947545}"/>
                  </a:ext>
                </a:extLst>
              </p:cNvPr>
              <p:cNvSpPr>
                <a:spLocks noGrp="1"/>
              </p:cNvSpPr>
              <p:nvPr>
                <p:ph idx="1"/>
              </p:nvPr>
            </p:nvSpPr>
            <p:spPr/>
            <p:txBody>
              <a:bodyPr>
                <a:noAutofit/>
              </a:bodyPr>
              <a:lstStyle/>
              <a:p>
                <a:pPr marL="0" indent="0">
                  <a:buNone/>
                </a:pPr>
                <a:r>
                  <a:rPr lang="pt-PT" sz="2200" dirty="0">
                    <a:solidFill>
                      <a:schemeClr val="tx1"/>
                    </a:solidFill>
                  </a:rPr>
                  <a:t>no entanto tomando valores negativos para </a:t>
                </a:r>
                <a14:m>
                  <m:oMath xmlns:m="http://schemas.openxmlformats.org/officeDocument/2006/math">
                    <m:sSup>
                      <m:sSupPr>
                        <m:ctrlPr>
                          <a:rPr lang="pt-PT" sz="2200" i="1">
                            <a:solidFill>
                              <a:schemeClr val="tx1"/>
                            </a:solidFill>
                            <a:latin typeface="Cambria Math" panose="02040503050406030204" pitchFamily="18" charset="0"/>
                          </a:rPr>
                        </m:ctrlPr>
                      </m:sSupPr>
                      <m:e>
                        <m:r>
                          <m:rPr>
                            <m:sty m:val="p"/>
                          </m:rPr>
                          <a:rPr lang="pt-PT" sz="2200">
                            <a:solidFill>
                              <a:schemeClr val="tx1"/>
                            </a:solidFill>
                            <a:latin typeface="Cambria Math" panose="02040503050406030204" pitchFamily="18" charset="0"/>
                          </a:rPr>
                          <m:t>μ</m:t>
                        </m:r>
                      </m:e>
                      <m:sup>
                        <m:r>
                          <a:rPr lang="pt-PT" sz="2200">
                            <a:solidFill>
                              <a:schemeClr val="tx1"/>
                            </a:solidFill>
                            <a:latin typeface="Cambria Math" panose="02040503050406030204" pitchFamily="18" charset="0"/>
                          </a:rPr>
                          <m:t>2</m:t>
                        </m:r>
                      </m:sup>
                    </m:sSup>
                  </m:oMath>
                </a14:m>
                <a:r>
                  <a:rPr lang="pt-PT" sz="2200" dirty="0">
                    <a:solidFill>
                      <a:schemeClr val="tx1"/>
                    </a:solidFill>
                  </a:rPr>
                  <a:t> muda o mínimo do campo para um valor diferente de zero, </a:t>
                </a:r>
              </a:p>
              <a:p>
                <a:pPr marL="0" indent="0" algn="ctr">
                  <a:buNone/>
                </a:pPr>
                <a14:m>
                  <m:oMath xmlns:m="http://schemas.openxmlformats.org/officeDocument/2006/math">
                    <m:r>
                      <a:rPr lang="pt-PT" sz="2200">
                        <a:solidFill>
                          <a:schemeClr val="tx1"/>
                        </a:solidFill>
                        <a:latin typeface="Cambria Math" panose="02040503050406030204" pitchFamily="18" charset="0"/>
                      </a:rPr>
                      <m:t> </m:t>
                    </m:r>
                    <m:sSub>
                      <m:sSubPr>
                        <m:ctrlPr>
                          <a:rPr lang="pt-PT" sz="2200" i="1">
                            <a:solidFill>
                              <a:schemeClr val="tx1"/>
                            </a:solidFill>
                            <a:latin typeface="Cambria Math" panose="02040503050406030204" pitchFamily="18" charset="0"/>
                          </a:rPr>
                        </m:ctrlPr>
                      </m:sSubPr>
                      <m:e>
                        <m:r>
                          <a:rPr lang="pt-PT" sz="2200" i="1">
                            <a:solidFill>
                              <a:schemeClr val="tx1"/>
                            </a:solidFill>
                            <a:latin typeface="Cambria Math" panose="02040503050406030204" pitchFamily="18" charset="0"/>
                          </a:rPr>
                          <m:t>|</m:t>
                        </m:r>
                        <m:r>
                          <m:rPr>
                            <m:sty m:val="p"/>
                          </m:rPr>
                          <a:rPr lang="pt-PT" sz="2200">
                            <a:solidFill>
                              <a:schemeClr val="tx1"/>
                            </a:solidFill>
                            <a:latin typeface="Cambria Math" panose="02040503050406030204" pitchFamily="18" charset="0"/>
                          </a:rPr>
                          <m:t>Φ</m:t>
                        </m:r>
                        <m:r>
                          <a:rPr lang="pt-PT" sz="2200" i="1">
                            <a:solidFill>
                              <a:schemeClr val="tx1"/>
                            </a:solidFill>
                            <a:latin typeface="Cambria Math" panose="02040503050406030204" pitchFamily="18" charset="0"/>
                          </a:rPr>
                          <m:t>|</m:t>
                        </m:r>
                      </m:e>
                      <m:sub>
                        <m:r>
                          <a:rPr lang="pt-PT" sz="2200" i="1">
                            <a:solidFill>
                              <a:schemeClr val="tx1"/>
                            </a:solidFill>
                            <a:latin typeface="Cambria Math" panose="02040503050406030204" pitchFamily="18" charset="0"/>
                          </a:rPr>
                          <m:t>𝑚𝑖𝑛</m:t>
                        </m:r>
                      </m:sub>
                    </m:sSub>
                    <m:r>
                      <a:rPr lang="pt-PT" sz="2200" i="1">
                        <a:solidFill>
                          <a:schemeClr val="tx1"/>
                        </a:solidFill>
                        <a:latin typeface="Cambria Math" panose="02040503050406030204" pitchFamily="18" charset="0"/>
                      </a:rPr>
                      <m:t>=</m:t>
                    </m:r>
                    <m:rad>
                      <m:radPr>
                        <m:degHide m:val="on"/>
                        <m:ctrlPr>
                          <a:rPr lang="pt-PT" sz="2200" i="1">
                            <a:solidFill>
                              <a:schemeClr val="tx1"/>
                            </a:solidFill>
                            <a:latin typeface="Cambria Math" panose="02040503050406030204" pitchFamily="18" charset="0"/>
                          </a:rPr>
                        </m:ctrlPr>
                      </m:radPr>
                      <m:deg/>
                      <m:e>
                        <m:f>
                          <m:fPr>
                            <m:ctrlPr>
                              <a:rPr lang="pt-PT" sz="2200" i="1">
                                <a:solidFill>
                                  <a:schemeClr val="tx1"/>
                                </a:solidFill>
                                <a:latin typeface="Cambria Math" panose="02040503050406030204" pitchFamily="18" charset="0"/>
                              </a:rPr>
                            </m:ctrlPr>
                          </m:fPr>
                          <m:num>
                            <m:r>
                              <a:rPr lang="pt-PT" sz="2200" i="1">
                                <a:solidFill>
                                  <a:schemeClr val="tx1"/>
                                </a:solidFill>
                                <a:latin typeface="Cambria Math" panose="02040503050406030204" pitchFamily="18" charset="0"/>
                              </a:rPr>
                              <m:t>−</m:t>
                            </m:r>
                            <m:sSup>
                              <m:sSupPr>
                                <m:ctrlPr>
                                  <a:rPr lang="pt-PT" sz="2200" i="1">
                                    <a:solidFill>
                                      <a:schemeClr val="tx1"/>
                                    </a:solidFill>
                                    <a:latin typeface="Cambria Math" panose="02040503050406030204" pitchFamily="18" charset="0"/>
                                  </a:rPr>
                                </m:ctrlPr>
                              </m:sSupPr>
                              <m:e>
                                <m:r>
                                  <a:rPr lang="pt-PT" sz="2200" i="1">
                                    <a:solidFill>
                                      <a:schemeClr val="tx1"/>
                                    </a:solidFill>
                                    <a:latin typeface="Cambria Math" panose="02040503050406030204" pitchFamily="18" charset="0"/>
                                  </a:rPr>
                                  <m:t>𝜇</m:t>
                                </m:r>
                              </m:e>
                              <m:sup>
                                <m:r>
                                  <a:rPr lang="pt-PT" sz="2200" i="1">
                                    <a:solidFill>
                                      <a:schemeClr val="tx1"/>
                                    </a:solidFill>
                                    <a:latin typeface="Cambria Math" panose="02040503050406030204" pitchFamily="18" charset="0"/>
                                  </a:rPr>
                                  <m:t>2</m:t>
                                </m:r>
                              </m:sup>
                            </m:sSup>
                            <m:r>
                              <a:rPr lang="pt-PT" sz="2200" i="1">
                                <a:solidFill>
                                  <a:schemeClr val="tx1"/>
                                </a:solidFill>
                                <a:latin typeface="Cambria Math" panose="02040503050406030204" pitchFamily="18" charset="0"/>
                              </a:rPr>
                              <m:t> </m:t>
                            </m:r>
                          </m:num>
                          <m:den>
                            <m:r>
                              <a:rPr lang="pt-PT" sz="2200" i="1">
                                <a:solidFill>
                                  <a:schemeClr val="tx1"/>
                                </a:solidFill>
                                <a:latin typeface="Cambria Math" panose="02040503050406030204" pitchFamily="18" charset="0"/>
                              </a:rPr>
                              <m:t>𝜆</m:t>
                            </m:r>
                          </m:den>
                        </m:f>
                      </m:e>
                    </m:rad>
                    <m:r>
                      <a:rPr lang="pt-PT" sz="2200" i="1">
                        <a:solidFill>
                          <a:schemeClr val="tx1"/>
                        </a:solidFill>
                        <a:latin typeface="Cambria Math" panose="02040503050406030204" pitchFamily="18" charset="0"/>
                      </a:rPr>
                      <m:t>=</m:t>
                    </m:r>
                    <m:r>
                      <a:rPr lang="pt-PT" sz="2200" i="1">
                        <a:solidFill>
                          <a:schemeClr val="tx1"/>
                        </a:solidFill>
                        <a:latin typeface="Cambria Math" panose="02040503050406030204" pitchFamily="18" charset="0"/>
                      </a:rPr>
                      <m:t>𝑣</m:t>
                    </m:r>
                  </m:oMath>
                </a14:m>
                <a:r>
                  <a:rPr lang="pt-PT" sz="2200" dirty="0">
                    <a:solidFill>
                      <a:schemeClr val="tx1"/>
                    </a:solidFill>
                  </a:rPr>
                  <a:t>. </a:t>
                </a:r>
              </a:p>
              <a:p>
                <a:pPr marL="0" indent="0">
                  <a:buNone/>
                </a:pPr>
                <a:r>
                  <a:rPr lang="pt-PT" sz="2200" dirty="0">
                    <a:solidFill>
                      <a:schemeClr val="tx1"/>
                    </a:solidFill>
                  </a:rPr>
                  <a:t>Mudando o campo para o mínimo, </a:t>
                </a:r>
                <a14:m>
                  <m:oMath xmlns:m="http://schemas.openxmlformats.org/officeDocument/2006/math">
                    <m:r>
                      <a:rPr lang="pt-PT" sz="2200">
                        <a:solidFill>
                          <a:schemeClr val="tx1"/>
                        </a:solidFill>
                        <a:latin typeface="Cambria Math" panose="02040503050406030204" pitchFamily="18" charset="0"/>
                      </a:rPr>
                      <m:t> </m:t>
                    </m:r>
                    <m:r>
                      <m:rPr>
                        <m:sty m:val="p"/>
                      </m:rPr>
                      <a:rPr lang="pt-PT" sz="2200">
                        <a:solidFill>
                          <a:schemeClr val="tx1"/>
                        </a:solidFill>
                        <a:latin typeface="Cambria Math" panose="02040503050406030204" pitchFamily="18" charset="0"/>
                      </a:rPr>
                      <m:t>Φ</m:t>
                    </m:r>
                    <m:r>
                      <a:rPr lang="pt-PT" sz="2200">
                        <a:solidFill>
                          <a:schemeClr val="tx1"/>
                        </a:solidFill>
                        <a:latin typeface="Cambria Math" panose="02040503050406030204" pitchFamily="18" charset="0"/>
                      </a:rPr>
                      <m:t>→ </m:t>
                    </m:r>
                    <m:r>
                      <m:rPr>
                        <m:sty m:val="p"/>
                      </m:rPr>
                      <a:rPr lang="pt-PT" sz="2200">
                        <a:solidFill>
                          <a:schemeClr val="tx1"/>
                        </a:solidFill>
                        <a:latin typeface="Cambria Math" panose="02040503050406030204" pitchFamily="18" charset="0"/>
                      </a:rPr>
                      <m:t>η</m:t>
                    </m:r>
                    <m:r>
                      <a:rPr lang="pt-PT" sz="2200">
                        <a:solidFill>
                          <a:schemeClr val="tx1"/>
                        </a:solidFill>
                        <a:latin typeface="Cambria Math" panose="02040503050406030204" pitchFamily="18" charset="0"/>
                      </a:rPr>
                      <m:t>(</m:t>
                    </m:r>
                    <m:r>
                      <m:rPr>
                        <m:sty m:val="p"/>
                      </m:rPr>
                      <a:rPr lang="pt-PT" sz="2200">
                        <a:solidFill>
                          <a:schemeClr val="tx1"/>
                        </a:solidFill>
                        <a:latin typeface="Cambria Math" panose="02040503050406030204" pitchFamily="18" charset="0"/>
                      </a:rPr>
                      <m:t>x</m:t>
                    </m:r>
                    <m:r>
                      <a:rPr lang="pt-PT" sz="2200">
                        <a:solidFill>
                          <a:schemeClr val="tx1"/>
                        </a:solidFill>
                        <a:latin typeface="Cambria Math" panose="02040503050406030204" pitchFamily="18" charset="0"/>
                      </a:rPr>
                      <m:t>) + </m:t>
                    </m:r>
                    <m:r>
                      <a:rPr lang="pt-PT" sz="2200" i="1">
                        <a:solidFill>
                          <a:schemeClr val="tx1"/>
                        </a:solidFill>
                        <a:latin typeface="Cambria Math" panose="02040503050406030204" pitchFamily="18" charset="0"/>
                      </a:rPr>
                      <m:t>𝑣</m:t>
                    </m:r>
                    <m:r>
                      <a:rPr lang="pt-PT" sz="2200">
                        <a:solidFill>
                          <a:schemeClr val="tx1"/>
                        </a:solidFill>
                        <a:latin typeface="Cambria Math" panose="02040503050406030204" pitchFamily="18" charset="0"/>
                      </a:rPr>
                      <m:t> + </m:t>
                    </m:r>
                    <m:r>
                      <m:rPr>
                        <m:sty m:val="p"/>
                      </m:rPr>
                      <a:rPr lang="pt-PT" sz="2200">
                        <a:solidFill>
                          <a:schemeClr val="tx1"/>
                        </a:solidFill>
                        <a:latin typeface="Cambria Math" panose="02040503050406030204" pitchFamily="18" charset="0"/>
                      </a:rPr>
                      <m:t>i</m:t>
                    </m:r>
                    <m:r>
                      <a:rPr lang="pt-PT" sz="2200">
                        <a:solidFill>
                          <a:schemeClr val="tx1"/>
                        </a:solidFill>
                        <a:latin typeface="Cambria Math" panose="02040503050406030204" pitchFamily="18" charset="0"/>
                      </a:rPr>
                      <m:t> </m:t>
                    </m:r>
                    <m:r>
                      <m:rPr>
                        <m:sty m:val="p"/>
                      </m:rPr>
                      <a:rPr lang="pt-PT" sz="2200">
                        <a:solidFill>
                          <a:schemeClr val="tx1"/>
                        </a:solidFill>
                        <a:latin typeface="Cambria Math" panose="02040503050406030204" pitchFamily="18" charset="0"/>
                      </a:rPr>
                      <m:t>ϵ</m:t>
                    </m:r>
                    <m:r>
                      <a:rPr lang="pt-PT" sz="2200">
                        <a:solidFill>
                          <a:schemeClr val="tx1"/>
                        </a:solidFill>
                        <a:latin typeface="Cambria Math" panose="02040503050406030204" pitchFamily="18" charset="0"/>
                      </a:rPr>
                      <m:t>(</m:t>
                    </m:r>
                    <m:r>
                      <m:rPr>
                        <m:sty m:val="p"/>
                      </m:rPr>
                      <a:rPr lang="pt-PT" sz="2200">
                        <a:solidFill>
                          <a:schemeClr val="tx1"/>
                        </a:solidFill>
                        <a:latin typeface="Cambria Math" panose="02040503050406030204" pitchFamily="18" charset="0"/>
                      </a:rPr>
                      <m:t>x</m:t>
                    </m:r>
                    <m:r>
                      <a:rPr lang="pt-PT" sz="2200">
                        <a:solidFill>
                          <a:schemeClr val="tx1"/>
                        </a:solidFill>
                        <a:latin typeface="Cambria Math" panose="02040503050406030204" pitchFamily="18" charset="0"/>
                      </a:rPr>
                      <m:t>)</m:t>
                    </m:r>
                  </m:oMath>
                </a14:m>
                <a:r>
                  <a:rPr lang="pt-PT" sz="2200" dirty="0">
                    <a:solidFill>
                      <a:schemeClr val="tx1"/>
                    </a:solidFill>
                  </a:rPr>
                  <a:t>, </a:t>
                </a:r>
              </a:p>
              <a:p>
                <a:pPr marL="0" indent="0">
                  <a:buNone/>
                </a:pPr>
                <a:endParaRPr lang="pt-PT" sz="2200" dirty="0">
                  <a:solidFill>
                    <a:schemeClr val="tx1"/>
                  </a:solidFill>
                </a:endParaRPr>
              </a:p>
              <a:p>
                <a:pPr marL="0" indent="0">
                  <a:buNone/>
                </a:pPr>
                <a:endParaRPr lang="pt-PT" sz="2200" dirty="0">
                  <a:solidFill>
                    <a:schemeClr val="tx1"/>
                  </a:solidFill>
                </a:endParaRPr>
              </a:p>
              <a:p>
                <a:pPr marL="0" indent="0">
                  <a:buNone/>
                </a:pPr>
                <a:endParaRPr lang="pt-PT" sz="2200" dirty="0"/>
              </a:p>
            </p:txBody>
          </p:sp>
        </mc:Choice>
        <mc:Fallback xmlns="">
          <p:sp>
            <p:nvSpPr>
              <p:cNvPr id="14" name="Marcador de Posição de Conteúdo 2">
                <a:extLst>
                  <a:ext uri="{FF2B5EF4-FFF2-40B4-BE49-F238E27FC236}">
                    <a16:creationId xmlns:a16="http://schemas.microsoft.com/office/drawing/2014/main" id="{9A758645-33FC-4FEA-8615-755A75947545}"/>
                  </a:ext>
                </a:extLst>
              </p:cNvPr>
              <p:cNvSpPr>
                <a:spLocks noGrp="1" noRot="1" noChangeAspect="1" noMove="1" noResize="1" noEditPoints="1" noAdjustHandles="1" noChangeArrowheads="1" noChangeShapeType="1" noTextEdit="1"/>
              </p:cNvSpPr>
              <p:nvPr>
                <p:ph idx="1"/>
              </p:nvPr>
            </p:nvSpPr>
            <p:spPr>
              <a:blipFill>
                <a:blip r:embed="rId2"/>
                <a:stretch>
                  <a:fillRect l="-1897" t="-1448" r="-1287"/>
                </a:stretch>
              </a:blipFill>
            </p:spPr>
            <p:txBody>
              <a:bodyPr/>
              <a:lstStyle/>
              <a:p>
                <a:r>
                  <a:rPr lang="pt-PT">
                    <a:noFill/>
                  </a:rPr>
                  <a:t> </a:t>
                </a:r>
              </a:p>
            </p:txBody>
          </p:sp>
        </mc:Fallback>
      </mc:AlternateContent>
      <p:pic>
        <p:nvPicPr>
          <p:cNvPr id="5" name="Picture 2" descr="https://i.gyazo.com/f45c08352bb4a26fbdcb8965ec44dba7.png">
            <a:extLst>
              <a:ext uri="{FF2B5EF4-FFF2-40B4-BE49-F238E27FC236}">
                <a16:creationId xmlns:a16="http://schemas.microsoft.com/office/drawing/2014/main" id="{44BF7499-16FE-4061-807A-282F57414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996" y="3259026"/>
            <a:ext cx="4144383" cy="307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2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45CDD-C24A-44F5-BC09-F4EA7E6E9ACA}"/>
              </a:ext>
            </a:extLst>
          </p:cNvPr>
          <p:cNvSpPr>
            <a:spLocks noGrp="1"/>
          </p:cNvSpPr>
          <p:nvPr>
            <p:ph type="title"/>
          </p:nvPr>
        </p:nvSpPr>
        <p:spPr/>
        <p:txBody>
          <a:bodyPr>
            <a:normAutofit/>
          </a:bodyPr>
          <a:lstStyle/>
          <a:p>
            <a:r>
              <a:rPr lang="pt-PT" dirty="0"/>
              <a:t>2.3 - Quebra espontânea de uma simetria </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9A758645-33FC-4FEA-8615-755A75947545}"/>
                  </a:ext>
                </a:extLst>
              </p:cNvPr>
              <p:cNvSpPr>
                <a:spLocks noGrp="1"/>
              </p:cNvSpPr>
              <p:nvPr>
                <p:ph idx="1"/>
              </p:nvPr>
            </p:nvSpPr>
            <p:spPr/>
            <p:txBody>
              <a:bodyPr>
                <a:noAutofit/>
              </a:bodyPr>
              <a:lstStyle/>
              <a:p>
                <a:pPr marL="0" indent="0">
                  <a:buNone/>
                </a:pPr>
                <a:r>
                  <a:rPr lang="pt-PT" sz="2200" dirty="0"/>
                  <a:t>Expandindo o Lagrangiano,</a:t>
                </a:r>
              </a:p>
              <a:p>
                <a:pPr marL="0" indent="0">
                  <a:buNone/>
                </a:pPr>
                <a:endParaRPr lang="pt-PT" sz="2200" dirty="0">
                  <a:solidFill>
                    <a:schemeClr val="tx1"/>
                  </a:solidFill>
                </a:endParaRPr>
              </a:p>
              <a:p>
                <a:pPr marL="0" indent="0">
                  <a:buNone/>
                </a:pPr>
                <a:endParaRPr lang="pt-PT" sz="2400" dirty="0"/>
              </a:p>
              <a:p>
                <a:pPr marL="0" indent="0">
                  <a:buNone/>
                </a:pPr>
                <a:endParaRPr lang="pt-PT" sz="2400" dirty="0"/>
              </a:p>
              <a:p>
                <a:pPr marL="0" indent="0">
                  <a:buNone/>
                </a:pPr>
                <a:r>
                  <a:rPr lang="pt-PT" sz="2400" dirty="0"/>
                  <a:t>onde antes tínhamos dois campos reais massivos agora temos apenas  um,  com massa </a:t>
                </a:r>
                <a14:m>
                  <m:oMath xmlns:m="http://schemas.openxmlformats.org/officeDocument/2006/math">
                    <m:r>
                      <a:rPr lang="pt-PT" sz="2400">
                        <a:latin typeface="Cambria Math" panose="02040503050406030204" pitchFamily="18" charset="0"/>
                      </a:rPr>
                      <m:t>2</m:t>
                    </m:r>
                    <m:sSup>
                      <m:sSupPr>
                        <m:ctrlPr>
                          <a:rPr lang="pt-PT" sz="2400" i="1">
                            <a:latin typeface="Cambria Math" panose="02040503050406030204" pitchFamily="18" charset="0"/>
                          </a:rPr>
                        </m:ctrlPr>
                      </m:sSupPr>
                      <m:e>
                        <m:r>
                          <m:rPr>
                            <m:sty m:val="p"/>
                          </m:rPr>
                          <a:rPr lang="pt-PT" sz="2400">
                            <a:latin typeface="Cambria Math" panose="02040503050406030204" pitchFamily="18" charset="0"/>
                          </a:rPr>
                          <m:t>μ</m:t>
                        </m:r>
                      </m:e>
                      <m:sup>
                        <m:r>
                          <a:rPr lang="pt-PT" sz="2400">
                            <a:latin typeface="Cambria Math" panose="02040503050406030204" pitchFamily="18" charset="0"/>
                          </a:rPr>
                          <m:t>2</m:t>
                        </m:r>
                      </m:sup>
                    </m:sSup>
                    <m:r>
                      <a:rPr lang="pt-PT" sz="2400">
                        <a:latin typeface="Cambria Math" panose="02040503050406030204" pitchFamily="18" charset="0"/>
                      </a:rPr>
                      <m:t>.</m:t>
                    </m:r>
                  </m:oMath>
                </a14:m>
                <a:r>
                  <a:rPr lang="pt-PT" sz="2400" dirty="0"/>
                  <a:t> </a:t>
                </a:r>
              </a:p>
              <a:p>
                <a:pPr marL="0" indent="0">
                  <a:buNone/>
                </a:pPr>
                <a:endParaRPr lang="pt-PT" sz="2200" dirty="0">
                  <a:solidFill>
                    <a:schemeClr val="tx1"/>
                  </a:solidFill>
                </a:endParaRPr>
              </a:p>
              <a:p>
                <a:pPr marL="0" indent="0">
                  <a:buNone/>
                </a:pPr>
                <a:endParaRPr lang="pt-PT" sz="2200" dirty="0">
                  <a:solidFill>
                    <a:schemeClr val="tx1"/>
                  </a:solidFill>
                </a:endParaRPr>
              </a:p>
              <a:p>
                <a:pPr marL="0" indent="0">
                  <a:buNone/>
                </a:pPr>
                <a:endParaRPr lang="pt-PT" sz="2200" dirty="0"/>
              </a:p>
            </p:txBody>
          </p:sp>
        </mc:Choice>
        <mc:Fallback xmlns="">
          <p:sp>
            <p:nvSpPr>
              <p:cNvPr id="14" name="Marcador de Posição de Conteúdo 2">
                <a:extLst>
                  <a:ext uri="{FF2B5EF4-FFF2-40B4-BE49-F238E27FC236}">
                    <a16:creationId xmlns:a16="http://schemas.microsoft.com/office/drawing/2014/main" id="{9A758645-33FC-4FEA-8615-755A75947545}"/>
                  </a:ext>
                </a:extLst>
              </p:cNvPr>
              <p:cNvSpPr>
                <a:spLocks noGrp="1" noRot="1" noChangeAspect="1" noMove="1" noResize="1" noEditPoints="1" noAdjustHandles="1" noChangeArrowheads="1" noChangeShapeType="1" noTextEdit="1"/>
              </p:cNvSpPr>
              <p:nvPr>
                <p:ph idx="1"/>
              </p:nvPr>
            </p:nvSpPr>
            <p:spPr>
              <a:blipFill>
                <a:blip r:embed="rId2"/>
                <a:stretch>
                  <a:fillRect l="-2033" t="-1568"/>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6" name="Retângulo 5">
                <a:extLst>
                  <a:ext uri="{FF2B5EF4-FFF2-40B4-BE49-F238E27FC236}">
                    <a16:creationId xmlns:a16="http://schemas.microsoft.com/office/drawing/2014/main" id="{98901EF7-BDA4-4AF3-922E-3A63A222FB2F}"/>
                  </a:ext>
                </a:extLst>
              </p:cNvPr>
              <p:cNvSpPr/>
              <p:nvPr/>
            </p:nvSpPr>
            <p:spPr>
              <a:xfrm>
                <a:off x="141255" y="1604865"/>
                <a:ext cx="8712200" cy="1395447"/>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pt-PT" sz="2200" i="1" smtClean="0">
                          <a:latin typeface="Cambria Math" panose="02040503050406030204" pitchFamily="18" charset="0"/>
                        </a:rPr>
                        <m:t>ℒ</m:t>
                      </m:r>
                      <m:r>
                        <a:rPr lang="pt-PT" sz="2200">
                          <a:latin typeface="Cambria Math" panose="02040503050406030204" pitchFamily="18" charset="0"/>
                        </a:rPr>
                        <m:t>=</m:t>
                      </m:r>
                      <m:f>
                        <m:fPr>
                          <m:ctrlPr>
                            <a:rPr lang="pt-PT" sz="2200" i="1">
                              <a:latin typeface="Cambria Math" panose="02040503050406030204" pitchFamily="18" charset="0"/>
                            </a:rPr>
                          </m:ctrlPr>
                        </m:fPr>
                        <m:num>
                          <m:r>
                            <a:rPr lang="pt-PT" sz="2200">
                              <a:latin typeface="Cambria Math" panose="02040503050406030204" pitchFamily="18" charset="0"/>
                            </a:rPr>
                            <m:t>1</m:t>
                          </m:r>
                        </m:num>
                        <m:den>
                          <m:r>
                            <a:rPr lang="pt-PT" sz="2200">
                              <a:latin typeface="Cambria Math" panose="02040503050406030204" pitchFamily="18" charset="0"/>
                            </a:rPr>
                            <m:t>2</m:t>
                          </m:r>
                        </m:den>
                      </m:f>
                      <m:sSub>
                        <m:sSubPr>
                          <m:ctrlPr>
                            <a:rPr lang="pt-PT" sz="2200" i="1">
                              <a:latin typeface="Cambria Math" panose="02040503050406030204" pitchFamily="18" charset="0"/>
                            </a:rPr>
                          </m:ctrlPr>
                        </m:sSubPr>
                        <m:e>
                          <m:r>
                            <a:rPr lang="pt-PT" sz="2200">
                              <a:latin typeface="Cambria Math" panose="02040503050406030204" pitchFamily="18" charset="0"/>
                            </a:rPr>
                            <m:t>𝜕</m:t>
                          </m:r>
                        </m:e>
                        <m:sub>
                          <m:r>
                            <m:rPr>
                              <m:sty m:val="p"/>
                            </m:rPr>
                            <a:rPr lang="pt-PT" sz="2200">
                              <a:latin typeface="Cambria Math" panose="02040503050406030204" pitchFamily="18" charset="0"/>
                            </a:rPr>
                            <m:t>μ</m:t>
                          </m:r>
                        </m:sub>
                      </m:sSub>
                      <m:r>
                        <m:rPr>
                          <m:sty m:val="p"/>
                        </m:rPr>
                        <a:rPr lang="pt-PT" sz="2200">
                          <a:latin typeface="Cambria Math" panose="02040503050406030204" pitchFamily="18" charset="0"/>
                        </a:rPr>
                        <m:t>ϵ</m:t>
                      </m:r>
                      <m:d>
                        <m:dPr>
                          <m:ctrlPr>
                            <a:rPr lang="pt-PT" sz="2200" i="1">
                              <a:latin typeface="Cambria Math" panose="02040503050406030204" pitchFamily="18" charset="0"/>
                            </a:rPr>
                          </m:ctrlPr>
                        </m:dPr>
                        <m:e>
                          <m:r>
                            <m:rPr>
                              <m:sty m:val="p"/>
                            </m:rPr>
                            <a:rPr lang="pt-PT" sz="2200">
                              <a:latin typeface="Cambria Math" panose="02040503050406030204" pitchFamily="18" charset="0"/>
                            </a:rPr>
                            <m:t>x</m:t>
                          </m:r>
                        </m:e>
                      </m:d>
                      <m:sSup>
                        <m:sSupPr>
                          <m:ctrlPr>
                            <a:rPr lang="pt-PT" sz="2200" i="1">
                              <a:latin typeface="Cambria Math" panose="02040503050406030204" pitchFamily="18" charset="0"/>
                            </a:rPr>
                          </m:ctrlPr>
                        </m:sSupPr>
                        <m:e>
                          <m:r>
                            <a:rPr lang="pt-PT" sz="2200">
                              <a:latin typeface="Cambria Math" panose="02040503050406030204" pitchFamily="18" charset="0"/>
                            </a:rPr>
                            <m:t>𝜕</m:t>
                          </m:r>
                        </m:e>
                        <m:sup>
                          <m:r>
                            <m:rPr>
                              <m:sty m:val="p"/>
                            </m:rPr>
                            <a:rPr lang="pt-PT" sz="2200">
                              <a:latin typeface="Cambria Math" panose="02040503050406030204" pitchFamily="18" charset="0"/>
                            </a:rPr>
                            <m:t>μ</m:t>
                          </m:r>
                        </m:sup>
                      </m:sSup>
                      <m:r>
                        <m:rPr>
                          <m:sty m:val="p"/>
                        </m:rPr>
                        <a:rPr lang="pt-PT" sz="2200">
                          <a:latin typeface="Cambria Math" panose="02040503050406030204" pitchFamily="18" charset="0"/>
                        </a:rPr>
                        <m:t>ϵ</m:t>
                      </m:r>
                      <m:d>
                        <m:dPr>
                          <m:ctrlPr>
                            <a:rPr lang="pt-PT" sz="2200" i="1">
                              <a:latin typeface="Cambria Math" panose="02040503050406030204" pitchFamily="18" charset="0"/>
                            </a:rPr>
                          </m:ctrlPr>
                        </m:dPr>
                        <m:e>
                          <m:r>
                            <m:rPr>
                              <m:sty m:val="p"/>
                            </m:rPr>
                            <a:rPr lang="pt-PT" sz="2200">
                              <a:latin typeface="Cambria Math" panose="02040503050406030204" pitchFamily="18" charset="0"/>
                            </a:rPr>
                            <m:t>x</m:t>
                          </m:r>
                        </m:e>
                      </m:d>
                      <m:r>
                        <a:rPr lang="pt-PT" sz="2200">
                          <a:latin typeface="Cambria Math" panose="02040503050406030204" pitchFamily="18" charset="0"/>
                        </a:rPr>
                        <m:t>+</m:t>
                      </m:r>
                      <m:f>
                        <m:fPr>
                          <m:ctrlPr>
                            <a:rPr lang="pt-PT" sz="2200" i="1">
                              <a:latin typeface="Cambria Math" panose="02040503050406030204" pitchFamily="18" charset="0"/>
                            </a:rPr>
                          </m:ctrlPr>
                        </m:fPr>
                        <m:num>
                          <m:r>
                            <a:rPr lang="pt-PT" sz="2200">
                              <a:latin typeface="Cambria Math" panose="02040503050406030204" pitchFamily="18" charset="0"/>
                            </a:rPr>
                            <m:t>1</m:t>
                          </m:r>
                        </m:num>
                        <m:den>
                          <m:r>
                            <a:rPr lang="pt-PT" sz="2200">
                              <a:latin typeface="Cambria Math" panose="02040503050406030204" pitchFamily="18" charset="0"/>
                            </a:rPr>
                            <m:t>2</m:t>
                          </m:r>
                        </m:den>
                      </m:f>
                      <m:sSub>
                        <m:sSubPr>
                          <m:ctrlPr>
                            <a:rPr lang="pt-PT" sz="2200" i="1">
                              <a:latin typeface="Cambria Math" panose="02040503050406030204" pitchFamily="18" charset="0"/>
                            </a:rPr>
                          </m:ctrlPr>
                        </m:sSubPr>
                        <m:e>
                          <m:r>
                            <a:rPr lang="pt-PT" sz="2200">
                              <a:latin typeface="Cambria Math" panose="02040503050406030204" pitchFamily="18" charset="0"/>
                            </a:rPr>
                            <m:t>𝜕</m:t>
                          </m:r>
                        </m:e>
                        <m:sub>
                          <m:r>
                            <m:rPr>
                              <m:sty m:val="p"/>
                            </m:rPr>
                            <a:rPr lang="pt-PT" sz="2200">
                              <a:latin typeface="Cambria Math" panose="02040503050406030204" pitchFamily="18" charset="0"/>
                            </a:rPr>
                            <m:t>μ</m:t>
                          </m:r>
                        </m:sub>
                      </m:sSub>
                      <m:r>
                        <m:rPr>
                          <m:sty m:val="p"/>
                        </m:rPr>
                        <a:rPr lang="pt-PT" sz="2200">
                          <a:latin typeface="Cambria Math" panose="02040503050406030204" pitchFamily="18" charset="0"/>
                        </a:rPr>
                        <m:t>η</m:t>
                      </m:r>
                      <m:d>
                        <m:dPr>
                          <m:ctrlPr>
                            <a:rPr lang="pt-PT" sz="2200" i="1">
                              <a:latin typeface="Cambria Math" panose="02040503050406030204" pitchFamily="18" charset="0"/>
                            </a:rPr>
                          </m:ctrlPr>
                        </m:dPr>
                        <m:e>
                          <m:r>
                            <m:rPr>
                              <m:sty m:val="p"/>
                            </m:rPr>
                            <a:rPr lang="pt-PT" sz="2200">
                              <a:latin typeface="Cambria Math" panose="02040503050406030204" pitchFamily="18" charset="0"/>
                            </a:rPr>
                            <m:t>x</m:t>
                          </m:r>
                        </m:e>
                      </m:d>
                      <m:sSup>
                        <m:sSupPr>
                          <m:ctrlPr>
                            <a:rPr lang="pt-PT" sz="2200" i="1">
                              <a:latin typeface="Cambria Math" panose="02040503050406030204" pitchFamily="18" charset="0"/>
                            </a:rPr>
                          </m:ctrlPr>
                        </m:sSupPr>
                        <m:e>
                          <m:r>
                            <a:rPr lang="pt-PT" sz="2200">
                              <a:latin typeface="Cambria Math" panose="02040503050406030204" pitchFamily="18" charset="0"/>
                            </a:rPr>
                            <m:t>𝜕</m:t>
                          </m:r>
                        </m:e>
                        <m:sup>
                          <m:r>
                            <m:rPr>
                              <m:sty m:val="p"/>
                            </m:rPr>
                            <a:rPr lang="pt-PT" sz="2200">
                              <a:latin typeface="Cambria Math" panose="02040503050406030204" pitchFamily="18" charset="0"/>
                            </a:rPr>
                            <m:t>μ</m:t>
                          </m:r>
                        </m:sup>
                      </m:sSup>
                      <m:r>
                        <m:rPr>
                          <m:sty m:val="p"/>
                        </m:rPr>
                        <a:rPr lang="pt-PT" sz="2200">
                          <a:latin typeface="Cambria Math" panose="02040503050406030204" pitchFamily="18" charset="0"/>
                        </a:rPr>
                        <m:t>η</m:t>
                      </m:r>
                      <m:d>
                        <m:dPr>
                          <m:ctrlPr>
                            <a:rPr lang="pt-PT" sz="2200" i="1">
                              <a:latin typeface="Cambria Math" panose="02040503050406030204" pitchFamily="18" charset="0"/>
                            </a:rPr>
                          </m:ctrlPr>
                        </m:dPr>
                        <m:e>
                          <m:r>
                            <m:rPr>
                              <m:sty m:val="p"/>
                            </m:rPr>
                            <a:rPr lang="pt-PT" sz="2200">
                              <a:latin typeface="Cambria Math" panose="02040503050406030204" pitchFamily="18" charset="0"/>
                            </a:rPr>
                            <m:t>x</m:t>
                          </m:r>
                        </m:e>
                      </m:d>
                    </m:oMath>
                  </m:oMathPara>
                </a14:m>
                <a:endParaRPr lang="pt-PT" sz="220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pt-PT" sz="2200" i="1">
                          <a:latin typeface="Cambria Math" panose="02040503050406030204" pitchFamily="18" charset="0"/>
                        </a:rPr>
                        <m:t>−</m:t>
                      </m:r>
                      <m:f>
                        <m:fPr>
                          <m:ctrlPr>
                            <a:rPr lang="pt-PT" sz="2200" i="1">
                              <a:latin typeface="Cambria Math" panose="02040503050406030204" pitchFamily="18" charset="0"/>
                            </a:rPr>
                          </m:ctrlPr>
                        </m:fPr>
                        <m:num>
                          <m:r>
                            <a:rPr lang="pt-PT" sz="2200">
                              <a:latin typeface="Cambria Math" panose="02040503050406030204" pitchFamily="18" charset="0"/>
                            </a:rPr>
                            <m:t>1</m:t>
                          </m:r>
                        </m:num>
                        <m:den>
                          <m:r>
                            <a:rPr lang="pt-PT" sz="2200">
                              <a:latin typeface="Cambria Math" panose="02040503050406030204" pitchFamily="18" charset="0"/>
                            </a:rPr>
                            <m:t>2</m:t>
                          </m:r>
                        </m:den>
                      </m:f>
                      <m:d>
                        <m:dPr>
                          <m:ctrlPr>
                            <a:rPr lang="pt-PT" sz="2200" i="1">
                              <a:latin typeface="Cambria Math" panose="02040503050406030204" pitchFamily="18" charset="0"/>
                            </a:rPr>
                          </m:ctrlPr>
                        </m:dPr>
                        <m:e>
                          <m:r>
                            <a:rPr lang="pt-PT" sz="2200">
                              <a:latin typeface="Cambria Math" panose="02040503050406030204" pitchFamily="18" charset="0"/>
                            </a:rPr>
                            <m:t>2</m:t>
                          </m:r>
                          <m:sSup>
                            <m:sSupPr>
                              <m:ctrlPr>
                                <a:rPr lang="pt-PT" sz="2200" i="1">
                                  <a:latin typeface="Cambria Math" panose="02040503050406030204" pitchFamily="18" charset="0"/>
                                </a:rPr>
                              </m:ctrlPr>
                            </m:sSupPr>
                            <m:e>
                              <m:r>
                                <m:rPr>
                                  <m:sty m:val="p"/>
                                </m:rPr>
                                <a:rPr lang="pt-PT" sz="2200">
                                  <a:latin typeface="Cambria Math" panose="02040503050406030204" pitchFamily="18" charset="0"/>
                                </a:rPr>
                                <m:t>μ</m:t>
                              </m:r>
                            </m:e>
                            <m:sup>
                              <m:r>
                                <a:rPr lang="pt-PT" sz="2200">
                                  <a:latin typeface="Cambria Math" panose="02040503050406030204" pitchFamily="18" charset="0"/>
                                </a:rPr>
                                <m:t>2</m:t>
                              </m:r>
                            </m:sup>
                          </m:sSup>
                        </m:e>
                      </m:d>
                      <m:sSup>
                        <m:sSupPr>
                          <m:ctrlPr>
                            <a:rPr lang="pt-PT" sz="2200" i="1">
                              <a:latin typeface="Cambria Math" panose="02040503050406030204" pitchFamily="18" charset="0"/>
                            </a:rPr>
                          </m:ctrlPr>
                        </m:sSupPr>
                        <m:e>
                          <m:r>
                            <m:rPr>
                              <m:sty m:val="p"/>
                            </m:rPr>
                            <a:rPr lang="pt-PT" sz="2200">
                              <a:latin typeface="Cambria Math" panose="02040503050406030204" pitchFamily="18" charset="0"/>
                            </a:rPr>
                            <m:t>η</m:t>
                          </m:r>
                        </m:e>
                        <m:sup>
                          <m:r>
                            <a:rPr lang="pt-PT" sz="2200">
                              <a:latin typeface="Cambria Math" panose="02040503050406030204" pitchFamily="18" charset="0"/>
                            </a:rPr>
                            <m:t>2</m:t>
                          </m:r>
                        </m:sup>
                      </m:sSup>
                      <m:r>
                        <a:rPr lang="pt-PT" sz="2200" i="1">
                          <a:latin typeface="Cambria Math" panose="02040503050406030204" pitchFamily="18" charset="0"/>
                        </a:rPr>
                        <m:t>−</m:t>
                      </m:r>
                      <m:f>
                        <m:fPr>
                          <m:ctrlPr>
                            <a:rPr lang="pt-PT" sz="2200" i="1">
                              <a:latin typeface="Cambria Math" panose="02040503050406030204" pitchFamily="18" charset="0"/>
                            </a:rPr>
                          </m:ctrlPr>
                        </m:fPr>
                        <m:num>
                          <m:r>
                            <a:rPr lang="pt-PT" sz="2200">
                              <a:latin typeface="Cambria Math" panose="02040503050406030204" pitchFamily="18" charset="0"/>
                            </a:rPr>
                            <m:t>1</m:t>
                          </m:r>
                        </m:num>
                        <m:den>
                          <m:r>
                            <a:rPr lang="pt-PT" sz="2200">
                              <a:latin typeface="Cambria Math" panose="02040503050406030204" pitchFamily="18" charset="0"/>
                            </a:rPr>
                            <m:t>4</m:t>
                          </m:r>
                        </m:den>
                      </m:f>
                      <m:r>
                        <m:rPr>
                          <m:sty m:val="p"/>
                        </m:rPr>
                        <a:rPr lang="pt-PT" sz="2200">
                          <a:latin typeface="Cambria Math" panose="02040503050406030204" pitchFamily="18" charset="0"/>
                        </a:rPr>
                        <m:t>λ</m:t>
                      </m:r>
                      <m:sSup>
                        <m:sSupPr>
                          <m:ctrlPr>
                            <a:rPr lang="pt-PT" sz="2200" i="1">
                              <a:latin typeface="Cambria Math" panose="02040503050406030204" pitchFamily="18" charset="0"/>
                            </a:rPr>
                          </m:ctrlPr>
                        </m:sSupPr>
                        <m:e>
                          <m:d>
                            <m:dPr>
                              <m:ctrlPr>
                                <a:rPr lang="pt-PT" sz="2200" i="1">
                                  <a:latin typeface="Cambria Math" panose="02040503050406030204" pitchFamily="18" charset="0"/>
                                </a:rPr>
                              </m:ctrlPr>
                            </m:dPr>
                            <m:e>
                              <m:sSup>
                                <m:sSupPr>
                                  <m:ctrlPr>
                                    <a:rPr lang="pt-PT" sz="2200" i="1">
                                      <a:latin typeface="Cambria Math" panose="02040503050406030204" pitchFamily="18" charset="0"/>
                                    </a:rPr>
                                  </m:ctrlPr>
                                </m:sSupPr>
                                <m:e>
                                  <m:r>
                                    <m:rPr>
                                      <m:sty m:val="p"/>
                                    </m:rPr>
                                    <a:rPr lang="pt-PT" sz="2200">
                                      <a:latin typeface="Cambria Math" panose="02040503050406030204" pitchFamily="18" charset="0"/>
                                    </a:rPr>
                                    <m:t>ϵ</m:t>
                                  </m:r>
                                </m:e>
                                <m:sup>
                                  <m:r>
                                    <a:rPr lang="pt-PT" sz="2200">
                                      <a:latin typeface="Cambria Math" panose="02040503050406030204" pitchFamily="18" charset="0"/>
                                    </a:rPr>
                                    <m:t>2</m:t>
                                  </m:r>
                                </m:sup>
                              </m:sSup>
                              <m:r>
                                <a:rPr lang="pt-PT" sz="2200">
                                  <a:latin typeface="Cambria Math" panose="02040503050406030204" pitchFamily="18" charset="0"/>
                                </a:rPr>
                                <m:t>+</m:t>
                              </m:r>
                              <m:sSup>
                                <m:sSupPr>
                                  <m:ctrlPr>
                                    <a:rPr lang="pt-PT" sz="2200" i="1">
                                      <a:latin typeface="Cambria Math" panose="02040503050406030204" pitchFamily="18" charset="0"/>
                                    </a:rPr>
                                  </m:ctrlPr>
                                </m:sSupPr>
                                <m:e>
                                  <m:r>
                                    <m:rPr>
                                      <m:sty m:val="p"/>
                                    </m:rPr>
                                    <a:rPr lang="pt-PT" sz="2200">
                                      <a:latin typeface="Cambria Math" panose="02040503050406030204" pitchFamily="18" charset="0"/>
                                    </a:rPr>
                                    <m:t>η</m:t>
                                  </m:r>
                                </m:e>
                                <m:sup>
                                  <m:r>
                                    <a:rPr lang="pt-PT" sz="2200">
                                      <a:latin typeface="Cambria Math" panose="02040503050406030204" pitchFamily="18" charset="0"/>
                                    </a:rPr>
                                    <m:t>2</m:t>
                                  </m:r>
                                </m:sup>
                              </m:sSup>
                            </m:e>
                          </m:d>
                        </m:e>
                        <m:sup>
                          <m:r>
                            <a:rPr lang="pt-PT" sz="2200">
                              <a:latin typeface="Cambria Math" panose="02040503050406030204" pitchFamily="18" charset="0"/>
                            </a:rPr>
                            <m:t>2</m:t>
                          </m:r>
                        </m:sup>
                      </m:sSup>
                      <m:r>
                        <a:rPr lang="pt-PT" sz="2200" i="1">
                          <a:latin typeface="Cambria Math" panose="02040503050406030204" pitchFamily="18" charset="0"/>
                        </a:rPr>
                        <m:t>−</m:t>
                      </m:r>
                      <m:r>
                        <m:rPr>
                          <m:sty m:val="p"/>
                        </m:rPr>
                        <a:rPr lang="pt-PT" sz="2200">
                          <a:latin typeface="Cambria Math" panose="02040503050406030204" pitchFamily="18" charset="0"/>
                        </a:rPr>
                        <m:t>λν</m:t>
                      </m:r>
                      <m:d>
                        <m:dPr>
                          <m:ctrlPr>
                            <a:rPr lang="pt-PT" sz="2200" i="1">
                              <a:latin typeface="Cambria Math" panose="02040503050406030204" pitchFamily="18" charset="0"/>
                            </a:rPr>
                          </m:ctrlPr>
                        </m:dPr>
                        <m:e>
                          <m:sSup>
                            <m:sSupPr>
                              <m:ctrlPr>
                                <a:rPr lang="pt-PT" sz="2200" i="1">
                                  <a:latin typeface="Cambria Math" panose="02040503050406030204" pitchFamily="18" charset="0"/>
                                </a:rPr>
                              </m:ctrlPr>
                            </m:sSupPr>
                            <m:e>
                              <m:r>
                                <m:rPr>
                                  <m:sty m:val="p"/>
                                </m:rPr>
                                <a:rPr lang="pt-PT" sz="2200">
                                  <a:latin typeface="Cambria Math" panose="02040503050406030204" pitchFamily="18" charset="0"/>
                                </a:rPr>
                                <m:t>ϵ</m:t>
                              </m:r>
                            </m:e>
                            <m:sup>
                              <m:r>
                                <a:rPr lang="pt-PT" sz="2200">
                                  <a:latin typeface="Cambria Math" panose="02040503050406030204" pitchFamily="18" charset="0"/>
                                </a:rPr>
                                <m:t>2</m:t>
                              </m:r>
                            </m:sup>
                          </m:sSup>
                          <m:r>
                            <a:rPr lang="pt-PT" sz="2200">
                              <a:latin typeface="Cambria Math" panose="02040503050406030204" pitchFamily="18" charset="0"/>
                            </a:rPr>
                            <m:t>+</m:t>
                          </m:r>
                          <m:sSup>
                            <m:sSupPr>
                              <m:ctrlPr>
                                <a:rPr lang="pt-PT" sz="2200" i="1">
                                  <a:latin typeface="Cambria Math" panose="02040503050406030204" pitchFamily="18" charset="0"/>
                                </a:rPr>
                              </m:ctrlPr>
                            </m:sSupPr>
                            <m:e>
                              <m:r>
                                <m:rPr>
                                  <m:sty m:val="p"/>
                                </m:rPr>
                                <a:rPr lang="pt-PT" sz="2200">
                                  <a:latin typeface="Cambria Math" panose="02040503050406030204" pitchFamily="18" charset="0"/>
                                </a:rPr>
                                <m:t>η</m:t>
                              </m:r>
                            </m:e>
                            <m:sup>
                              <m:r>
                                <a:rPr lang="pt-PT" sz="2200">
                                  <a:latin typeface="Cambria Math" panose="02040503050406030204" pitchFamily="18" charset="0"/>
                                </a:rPr>
                                <m:t>2</m:t>
                              </m:r>
                            </m:sup>
                          </m:sSup>
                        </m:e>
                      </m:d>
                      <m:r>
                        <m:rPr>
                          <m:sty m:val="p"/>
                        </m:rPr>
                        <a:rPr lang="pt-PT" sz="2200">
                          <a:latin typeface="Cambria Math" panose="02040503050406030204" pitchFamily="18" charset="0"/>
                        </a:rPr>
                        <m:t>η</m:t>
                      </m:r>
                      <m:r>
                        <a:rPr lang="pt-PT" sz="2200">
                          <a:latin typeface="Cambria Math" panose="02040503050406030204" pitchFamily="18" charset="0"/>
                        </a:rPr>
                        <m:t> ,</m:t>
                      </m:r>
                    </m:oMath>
                  </m:oMathPara>
                </a14:m>
                <a:endParaRPr lang="pt-PT" sz="2200" dirty="0"/>
              </a:p>
            </p:txBody>
          </p:sp>
        </mc:Choice>
        <mc:Fallback xmlns="">
          <p:sp>
            <p:nvSpPr>
              <p:cNvPr id="6" name="Retângulo 5">
                <a:extLst>
                  <a:ext uri="{FF2B5EF4-FFF2-40B4-BE49-F238E27FC236}">
                    <a16:creationId xmlns:a16="http://schemas.microsoft.com/office/drawing/2014/main" id="{98901EF7-BDA4-4AF3-922E-3A63A222FB2F}"/>
                  </a:ext>
                </a:extLst>
              </p:cNvPr>
              <p:cNvSpPr>
                <a:spLocks noRot="1" noChangeAspect="1" noMove="1" noResize="1" noEditPoints="1" noAdjustHandles="1" noChangeArrowheads="1" noChangeShapeType="1" noTextEdit="1"/>
              </p:cNvSpPr>
              <p:nvPr/>
            </p:nvSpPr>
            <p:spPr>
              <a:xfrm>
                <a:off x="141255" y="1604865"/>
                <a:ext cx="8712200" cy="1395447"/>
              </a:xfrm>
              <a:prstGeom prst="rect">
                <a:avLst/>
              </a:prstGeom>
              <a:blipFill>
                <a:blip r:embed="rId3"/>
                <a:stretch>
                  <a:fillRect/>
                </a:stretch>
              </a:blipFill>
            </p:spPr>
            <p:txBody>
              <a:bodyPr/>
              <a:lstStyle/>
              <a:p>
                <a:r>
                  <a:rPr lang="pt-PT">
                    <a:noFill/>
                  </a:rPr>
                  <a:t> </a:t>
                </a:r>
              </a:p>
            </p:txBody>
          </p:sp>
        </mc:Fallback>
      </mc:AlternateContent>
      <p:pic>
        <p:nvPicPr>
          <p:cNvPr id="7" name="Marcador de Posição de Conteúdo 4" descr="Uma imagem com aeronaves, transporte&#10;&#10;Descrição gerada com confiança muito alta">
            <a:extLst>
              <a:ext uri="{FF2B5EF4-FFF2-40B4-BE49-F238E27FC236}">
                <a16:creationId xmlns:a16="http://schemas.microsoft.com/office/drawing/2014/main" id="{6B8E7100-FB66-428F-97C8-CAD854A06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70" y="3962703"/>
            <a:ext cx="7072057" cy="2156976"/>
          </a:xfrm>
          <a:prstGeom prst="rect">
            <a:avLst/>
          </a:prstGeom>
        </p:spPr>
      </p:pic>
    </p:spTree>
    <p:extLst>
      <p:ext uri="{BB962C8B-B14F-4D97-AF65-F5344CB8AC3E}">
        <p14:creationId xmlns:p14="http://schemas.microsoft.com/office/powerpoint/2010/main" val="774294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47CB7-2EA6-47B0-BB78-7BE0A56023B0}"/>
              </a:ext>
            </a:extLst>
          </p:cNvPr>
          <p:cNvSpPr>
            <a:spLocks noGrp="1"/>
          </p:cNvSpPr>
          <p:nvPr>
            <p:ph type="title"/>
          </p:nvPr>
        </p:nvSpPr>
        <p:spPr/>
        <p:txBody>
          <a:bodyPr>
            <a:noAutofit/>
          </a:bodyPr>
          <a:lstStyle/>
          <a:p>
            <a:r>
              <a:rPr lang="pt-PT" sz="3100" dirty="0"/>
              <a:t>3.1 - Geração de massa para bosões no modelo padrão</a:t>
            </a:r>
          </a:p>
        </p:txBody>
      </p:sp>
      <mc:AlternateContent xmlns:mc="http://schemas.openxmlformats.org/markup-compatibility/2006" xmlns:a14="http://schemas.microsoft.com/office/drawing/2010/main">
        <mc:Choice Requires="a14">
          <p:sp>
            <p:nvSpPr>
              <p:cNvPr id="14" name="Marcador de Posição de Conteúdo 2">
                <a:extLst>
                  <a:ext uri="{FF2B5EF4-FFF2-40B4-BE49-F238E27FC236}">
                    <a16:creationId xmlns:a16="http://schemas.microsoft.com/office/drawing/2014/main" id="{AC0C7C03-694D-4C6B-BCF6-3CCBBA46971F}"/>
                  </a:ext>
                </a:extLst>
              </p:cNvPr>
              <p:cNvSpPr>
                <a:spLocks noGrp="1"/>
              </p:cNvSpPr>
              <p:nvPr>
                <p:ph idx="1"/>
              </p:nvPr>
            </p:nvSpPr>
            <p:spPr/>
            <p:txBody>
              <a:bodyPr>
                <a:noAutofit/>
              </a:bodyPr>
              <a:lstStyle/>
              <a:p>
                <a:pPr marL="0" indent="0">
                  <a:buNone/>
                </a:pPr>
                <a:r>
                  <a:rPr lang="pt-PT" sz="2000" dirty="0">
                    <a:solidFill>
                      <a:schemeClr val="tx1"/>
                    </a:solidFill>
                  </a:rPr>
                  <a:t>Os sectores escalar e de </a:t>
                </a:r>
                <a:r>
                  <a:rPr lang="pt-PT" sz="2000" dirty="0" err="1">
                    <a:solidFill>
                      <a:schemeClr val="tx1"/>
                    </a:solidFill>
                  </a:rPr>
                  <a:t>Gauge</a:t>
                </a:r>
                <a:r>
                  <a:rPr lang="pt-PT" sz="2000" dirty="0">
                    <a:solidFill>
                      <a:schemeClr val="tx1"/>
                    </a:solidFill>
                  </a:rPr>
                  <a:t> do modelo padrão são,</a:t>
                </a:r>
              </a:p>
              <a:p>
                <a:pPr marL="0" indent="0">
                  <a:buNone/>
                </a:pPr>
                <a14:m>
                  <m:oMathPara xmlns:m="http://schemas.openxmlformats.org/officeDocument/2006/math">
                    <m:oMathParaPr>
                      <m:jc m:val="centerGroup"/>
                    </m:oMathParaPr>
                    <m:oMath xmlns:m="http://schemas.openxmlformats.org/officeDocument/2006/math">
                      <m:r>
                        <a:rPr lang="pt-PT" sz="2000" i="1">
                          <a:solidFill>
                            <a:schemeClr val="tx1"/>
                          </a:solidFill>
                          <a:latin typeface="Cambria Math" panose="02040503050406030204" pitchFamily="18" charset="0"/>
                        </a:rPr>
                        <m:t>ℒ</m:t>
                      </m:r>
                      <m:r>
                        <a:rPr lang="pt-PT" sz="2000" i="1">
                          <a:solidFill>
                            <a:schemeClr val="tx1"/>
                          </a:solidFill>
                          <a:latin typeface="Cambria Math" panose="02040503050406030204" pitchFamily="18" charset="0"/>
                        </a:rPr>
                        <m:t> </m:t>
                      </m:r>
                      <m:r>
                        <a:rPr lang="pt-PT" sz="2000">
                          <a:solidFill>
                            <a:schemeClr val="tx1"/>
                          </a:solidFill>
                          <a:latin typeface="Cambria Math" panose="02040503050406030204" pitchFamily="18" charset="0"/>
                        </a:rPr>
                        <m:t>=</m:t>
                      </m:r>
                      <m:sSup>
                        <m:sSupPr>
                          <m:ctrlPr>
                            <a:rPr lang="pt-PT" sz="2000" i="1">
                              <a:solidFill>
                                <a:schemeClr val="tx1"/>
                              </a:solidFill>
                              <a:latin typeface="Cambria Math" panose="02040503050406030204" pitchFamily="18" charset="0"/>
                            </a:rPr>
                          </m:ctrlPr>
                        </m:sSupPr>
                        <m:e>
                          <m:d>
                            <m:dPr>
                              <m:ctrlPr>
                                <a:rPr lang="pt-PT" sz="2000" i="1">
                                  <a:solidFill>
                                    <a:schemeClr val="tx1"/>
                                  </a:solidFill>
                                  <a:latin typeface="Cambria Math" panose="02040503050406030204" pitchFamily="18" charset="0"/>
                                </a:rPr>
                              </m:ctrlPr>
                            </m:dPr>
                            <m:e>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D</m:t>
                                  </m:r>
                                </m:e>
                                <m:sub>
                                  <m:r>
                                    <m:rPr>
                                      <m:sty m:val="p"/>
                                    </m:rPr>
                                    <a:rPr lang="pt-PT" sz="2000">
                                      <a:solidFill>
                                        <a:schemeClr val="tx1"/>
                                      </a:solidFill>
                                      <a:latin typeface="Cambria Math" panose="02040503050406030204" pitchFamily="18" charset="0"/>
                                    </a:rPr>
                                    <m:t>μ</m:t>
                                  </m:r>
                                </m:sub>
                              </m:sSub>
                              <m:r>
                                <m:rPr>
                                  <m:sty m:val="p"/>
                                </m:rPr>
                                <a:rPr lang="pt-PT" sz="2000">
                                  <a:solidFill>
                                    <a:schemeClr val="tx1"/>
                                  </a:solidFill>
                                  <a:latin typeface="Cambria Math" panose="02040503050406030204" pitchFamily="18" charset="0"/>
                                </a:rPr>
                                <m:t>H</m:t>
                              </m:r>
                            </m:e>
                          </m:d>
                        </m:e>
                        <m:sup>
                          <m:r>
                            <a:rPr lang="pt-PT" sz="2000" i="1">
                              <a:solidFill>
                                <a:schemeClr val="tx1"/>
                              </a:solidFill>
                              <a:latin typeface="Cambria Math" panose="02040503050406030204" pitchFamily="18" charset="0"/>
                              <a:ea typeface="Cambria Math" panose="02040503050406030204" pitchFamily="18" charset="0"/>
                            </a:rPr>
                            <m:t>†</m:t>
                          </m:r>
                        </m:sup>
                      </m:sSup>
                      <m:d>
                        <m:dPr>
                          <m:ctrlPr>
                            <a:rPr lang="pt-PT" sz="2000" i="1">
                              <a:solidFill>
                                <a:schemeClr val="tx1"/>
                              </a:solidFill>
                              <a:latin typeface="Cambria Math" panose="02040503050406030204" pitchFamily="18" charset="0"/>
                            </a:rPr>
                          </m:ctrlPr>
                        </m:dPr>
                        <m:e>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D</m:t>
                              </m:r>
                            </m:e>
                            <m:sub>
                              <m:r>
                                <m:rPr>
                                  <m:sty m:val="p"/>
                                </m:rPr>
                                <a:rPr lang="pt-PT" sz="2000">
                                  <a:solidFill>
                                    <a:schemeClr val="tx1"/>
                                  </a:solidFill>
                                  <a:latin typeface="Cambria Math" panose="02040503050406030204" pitchFamily="18" charset="0"/>
                                </a:rPr>
                                <m:t>μ</m:t>
                              </m:r>
                            </m:sub>
                          </m:sSub>
                          <m:r>
                            <m:rPr>
                              <m:sty m:val="p"/>
                            </m:rPr>
                            <a:rPr lang="pt-PT" sz="2000">
                              <a:solidFill>
                                <a:schemeClr val="tx1"/>
                              </a:solidFill>
                              <a:latin typeface="Cambria Math" panose="02040503050406030204" pitchFamily="18" charset="0"/>
                            </a:rPr>
                            <m:t>H</m:t>
                          </m:r>
                        </m:e>
                      </m:d>
                      <m:r>
                        <a:rPr lang="pt-PT" sz="2000" i="1">
                          <a:solidFill>
                            <a:schemeClr val="tx1"/>
                          </a:solidFill>
                          <a:latin typeface="Cambria Math" panose="02040503050406030204" pitchFamily="18" charset="0"/>
                        </a:rPr>
                        <m:t>−</m:t>
                      </m:r>
                      <m:r>
                        <m:rPr>
                          <m:sty m:val="p"/>
                        </m:rPr>
                        <a:rPr lang="pt-PT" sz="2000">
                          <a:solidFill>
                            <a:schemeClr val="tx1"/>
                          </a:solidFill>
                          <a:latin typeface="Cambria Math" panose="02040503050406030204" pitchFamily="18" charset="0"/>
                        </a:rPr>
                        <m:t>V</m:t>
                      </m:r>
                      <m:d>
                        <m:dPr>
                          <m:ctrlPr>
                            <a:rPr lang="pt-PT" sz="2000" i="1">
                              <a:solidFill>
                                <a:schemeClr val="tx1"/>
                              </a:solidFill>
                              <a:latin typeface="Cambria Math" panose="02040503050406030204" pitchFamily="18" charset="0"/>
                            </a:rPr>
                          </m:ctrlPr>
                        </m:dPr>
                        <m:e>
                          <m:r>
                            <m:rPr>
                              <m:sty m:val="p"/>
                            </m:rPr>
                            <a:rPr lang="pt-PT" sz="2000">
                              <a:solidFill>
                                <a:schemeClr val="tx1"/>
                              </a:solidFill>
                              <a:latin typeface="Cambria Math" panose="02040503050406030204" pitchFamily="18" charset="0"/>
                            </a:rPr>
                            <m:t>H</m:t>
                          </m:r>
                          <m:sSup>
                            <m:sSupPr>
                              <m:ctrlPr>
                                <a:rPr lang="pt-PT" sz="2000" i="1">
                                  <a:solidFill>
                                    <a:schemeClr val="tx1"/>
                                  </a:solidFill>
                                  <a:latin typeface="Cambria Math" panose="02040503050406030204" pitchFamily="18" charset="0"/>
                                </a:rPr>
                              </m:ctrlPr>
                            </m:sSupPr>
                            <m:e>
                              <m:r>
                                <m:rPr>
                                  <m:sty m:val="p"/>
                                </m:rPr>
                                <a:rPr lang="pt-PT" sz="2000">
                                  <a:solidFill>
                                    <a:schemeClr val="tx1"/>
                                  </a:solidFill>
                                  <a:latin typeface="Cambria Math" panose="02040503050406030204" pitchFamily="18" charset="0"/>
                                </a:rPr>
                                <m:t>H</m:t>
                              </m:r>
                            </m:e>
                            <m:sup>
                              <m:r>
                                <a:rPr lang="pt-PT" sz="2000" i="1">
                                  <a:solidFill>
                                    <a:schemeClr val="tx1"/>
                                  </a:solidFill>
                                  <a:latin typeface="Cambria Math" panose="02040503050406030204" pitchFamily="18" charset="0"/>
                                  <a:ea typeface="Cambria Math" panose="02040503050406030204" pitchFamily="18" charset="0"/>
                                </a:rPr>
                                <m:t>†</m:t>
                              </m:r>
                            </m:sup>
                          </m:sSup>
                        </m:e>
                      </m:d>
                      <m:r>
                        <a:rPr lang="pt-PT" sz="2000" i="1">
                          <a:solidFill>
                            <a:schemeClr val="tx1"/>
                          </a:solidFill>
                          <a:latin typeface="Cambria Math" panose="02040503050406030204" pitchFamily="18" charset="0"/>
                        </a:rPr>
                        <m:t>−</m:t>
                      </m:r>
                      <m:f>
                        <m:fPr>
                          <m:ctrlPr>
                            <a:rPr lang="pt-PT" sz="2000" i="1">
                              <a:solidFill>
                                <a:schemeClr val="tx1"/>
                              </a:solidFill>
                              <a:latin typeface="Cambria Math" panose="02040503050406030204" pitchFamily="18" charset="0"/>
                            </a:rPr>
                          </m:ctrlPr>
                        </m:fPr>
                        <m:num>
                          <m:r>
                            <a:rPr lang="pt-PT" sz="2000">
                              <a:solidFill>
                                <a:schemeClr val="tx1"/>
                              </a:solidFill>
                              <a:latin typeface="Cambria Math" panose="02040503050406030204" pitchFamily="18" charset="0"/>
                            </a:rPr>
                            <m:t>1</m:t>
                          </m:r>
                        </m:num>
                        <m:den>
                          <m:r>
                            <a:rPr lang="pt-PT" sz="2000">
                              <a:solidFill>
                                <a:schemeClr val="tx1"/>
                              </a:solidFill>
                              <a:latin typeface="Cambria Math" panose="02040503050406030204" pitchFamily="18" charset="0"/>
                            </a:rPr>
                            <m:t>4</m:t>
                          </m:r>
                        </m:den>
                      </m:f>
                      <m:sSubSup>
                        <m:sSubSupPr>
                          <m:ctrlPr>
                            <a:rPr lang="pt-PT" sz="2000" i="1">
                              <a:solidFill>
                                <a:schemeClr val="tx1"/>
                              </a:solidFill>
                              <a:latin typeface="Cambria Math" panose="02040503050406030204" pitchFamily="18" charset="0"/>
                            </a:rPr>
                          </m:ctrlPr>
                        </m:sSubSupPr>
                        <m:e>
                          <m:r>
                            <m:rPr>
                              <m:sty m:val="p"/>
                            </m:rPr>
                            <a:rPr lang="pt-PT" sz="2000">
                              <a:solidFill>
                                <a:schemeClr val="tx1"/>
                              </a:solidFill>
                              <a:latin typeface="Cambria Math" panose="02040503050406030204" pitchFamily="18" charset="0"/>
                            </a:rPr>
                            <m:t>F</m:t>
                          </m:r>
                        </m:e>
                        <m:sub>
                          <m:r>
                            <m:rPr>
                              <m:sty m:val="p"/>
                            </m:rPr>
                            <a:rPr lang="pt-PT" sz="2000">
                              <a:solidFill>
                                <a:schemeClr val="tx1"/>
                              </a:solidFill>
                              <a:latin typeface="Cambria Math" panose="02040503050406030204" pitchFamily="18" charset="0"/>
                            </a:rPr>
                            <m:t>μν</m:t>
                          </m:r>
                        </m:sub>
                        <m:sup>
                          <m:r>
                            <a:rPr lang="pt-PT" sz="2000" i="1">
                              <a:solidFill>
                                <a:schemeClr val="tx1"/>
                              </a:solidFill>
                              <a:latin typeface="Cambria Math" panose="02040503050406030204" pitchFamily="18" charset="0"/>
                            </a:rPr>
                            <m:t>𝑖</m:t>
                          </m:r>
                        </m:sup>
                      </m:sSubSup>
                      <m:sSup>
                        <m:sSupPr>
                          <m:ctrlPr>
                            <a:rPr lang="pt-PT" sz="2000" i="1">
                              <a:solidFill>
                                <a:schemeClr val="tx1"/>
                              </a:solidFill>
                              <a:latin typeface="Cambria Math" panose="02040503050406030204" pitchFamily="18" charset="0"/>
                            </a:rPr>
                          </m:ctrlPr>
                        </m:sSupPr>
                        <m:e>
                          <m:r>
                            <m:rPr>
                              <m:sty m:val="p"/>
                            </m:rPr>
                            <a:rPr lang="pt-PT" sz="2000">
                              <a:solidFill>
                                <a:schemeClr val="tx1"/>
                              </a:solidFill>
                              <a:latin typeface="Cambria Math" panose="02040503050406030204" pitchFamily="18" charset="0"/>
                            </a:rPr>
                            <m:t>F</m:t>
                          </m:r>
                        </m:e>
                        <m:sup>
                          <m:r>
                            <m:rPr>
                              <m:sty m:val="p"/>
                            </m:rPr>
                            <a:rPr lang="pt-PT" sz="2000">
                              <a:solidFill>
                                <a:schemeClr val="tx1"/>
                              </a:solidFill>
                              <a:latin typeface="Cambria Math" panose="02040503050406030204" pitchFamily="18" charset="0"/>
                            </a:rPr>
                            <m:t>i</m:t>
                          </m:r>
                          <m:r>
                            <a:rPr lang="pt-PT" sz="2000">
                              <a:solidFill>
                                <a:schemeClr val="tx1"/>
                              </a:solidFill>
                              <a:latin typeface="Cambria Math" panose="02040503050406030204" pitchFamily="18" charset="0"/>
                            </a:rPr>
                            <m:t>,</m:t>
                          </m:r>
                          <m:r>
                            <m:rPr>
                              <m:sty m:val="p"/>
                            </m:rPr>
                            <a:rPr lang="pt-PT" sz="2000">
                              <a:solidFill>
                                <a:schemeClr val="tx1"/>
                              </a:solidFill>
                              <a:latin typeface="Cambria Math" panose="02040503050406030204" pitchFamily="18" charset="0"/>
                            </a:rPr>
                            <m:t>μν</m:t>
                          </m:r>
                        </m:sup>
                      </m:sSup>
                      <m:r>
                        <a:rPr lang="pt-PT" sz="2000" i="1">
                          <a:solidFill>
                            <a:schemeClr val="tx1"/>
                          </a:solidFill>
                          <a:latin typeface="Cambria Math" panose="02040503050406030204" pitchFamily="18" charset="0"/>
                        </a:rPr>
                        <m:t>−</m:t>
                      </m:r>
                      <m:f>
                        <m:fPr>
                          <m:ctrlPr>
                            <a:rPr lang="pt-PT" sz="2000" i="1">
                              <a:solidFill>
                                <a:schemeClr val="tx1"/>
                              </a:solidFill>
                              <a:latin typeface="Cambria Math" panose="02040503050406030204" pitchFamily="18" charset="0"/>
                            </a:rPr>
                          </m:ctrlPr>
                        </m:fPr>
                        <m:num>
                          <m:r>
                            <a:rPr lang="pt-PT" sz="2000">
                              <a:solidFill>
                                <a:schemeClr val="tx1"/>
                              </a:solidFill>
                              <a:latin typeface="Cambria Math" panose="02040503050406030204" pitchFamily="18" charset="0"/>
                            </a:rPr>
                            <m:t>1</m:t>
                          </m:r>
                        </m:num>
                        <m:den>
                          <m:r>
                            <a:rPr lang="pt-PT" sz="2000">
                              <a:solidFill>
                                <a:schemeClr val="tx1"/>
                              </a:solidFill>
                              <a:latin typeface="Cambria Math" panose="02040503050406030204" pitchFamily="18" charset="0"/>
                            </a:rPr>
                            <m:t>4</m:t>
                          </m:r>
                        </m:den>
                      </m:f>
                      <m:sSub>
                        <m:sSubPr>
                          <m:ctrlPr>
                            <a:rPr lang="pt-PT" sz="2000" i="1">
                              <a:solidFill>
                                <a:schemeClr val="tx1"/>
                              </a:solidFill>
                              <a:latin typeface="Cambria Math" panose="02040503050406030204" pitchFamily="18" charset="0"/>
                            </a:rPr>
                          </m:ctrlPr>
                        </m:sSubPr>
                        <m:e>
                          <m:r>
                            <m:rPr>
                              <m:sty m:val="p"/>
                            </m:rPr>
                            <a:rPr lang="pt-PT" sz="2000">
                              <a:solidFill>
                                <a:schemeClr val="tx1"/>
                              </a:solidFill>
                              <a:latin typeface="Cambria Math" panose="02040503050406030204" pitchFamily="18" charset="0"/>
                            </a:rPr>
                            <m:t>B</m:t>
                          </m:r>
                        </m:e>
                        <m:sub>
                          <m:r>
                            <m:rPr>
                              <m:sty m:val="p"/>
                            </m:rPr>
                            <a:rPr lang="pt-PT" sz="2000">
                              <a:solidFill>
                                <a:schemeClr val="tx1"/>
                              </a:solidFill>
                              <a:latin typeface="Cambria Math" panose="02040503050406030204" pitchFamily="18" charset="0"/>
                            </a:rPr>
                            <m:t>μν</m:t>
                          </m:r>
                        </m:sub>
                      </m:sSub>
                      <m:sSup>
                        <m:sSupPr>
                          <m:ctrlPr>
                            <a:rPr lang="pt-PT" sz="2000" i="1">
                              <a:solidFill>
                                <a:schemeClr val="tx1"/>
                              </a:solidFill>
                              <a:latin typeface="Cambria Math" panose="02040503050406030204" pitchFamily="18" charset="0"/>
                            </a:rPr>
                          </m:ctrlPr>
                        </m:sSupPr>
                        <m:e>
                          <m:r>
                            <m:rPr>
                              <m:sty m:val="p"/>
                            </m:rPr>
                            <a:rPr lang="pt-PT" sz="2000">
                              <a:solidFill>
                                <a:schemeClr val="tx1"/>
                              </a:solidFill>
                              <a:latin typeface="Cambria Math" panose="02040503050406030204" pitchFamily="18" charset="0"/>
                            </a:rPr>
                            <m:t>B</m:t>
                          </m:r>
                        </m:e>
                        <m:sup>
                          <m:r>
                            <m:rPr>
                              <m:sty m:val="p"/>
                            </m:rPr>
                            <a:rPr lang="pt-PT" sz="2000">
                              <a:solidFill>
                                <a:schemeClr val="tx1"/>
                              </a:solidFill>
                              <a:latin typeface="Cambria Math" panose="02040503050406030204" pitchFamily="18" charset="0"/>
                            </a:rPr>
                            <m:t>μν</m:t>
                          </m:r>
                        </m:sup>
                      </m:sSup>
                      <m:r>
                        <a:rPr lang="pt-PT" sz="2000">
                          <a:solidFill>
                            <a:schemeClr val="tx1"/>
                          </a:solidFill>
                          <a:latin typeface="Cambria Math" panose="02040503050406030204" pitchFamily="18" charset="0"/>
                        </a:rPr>
                        <m:t> ,</m:t>
                      </m:r>
                    </m:oMath>
                  </m:oMathPara>
                </a14:m>
                <a:endParaRPr lang="pt-PT" sz="2000" dirty="0">
                  <a:solidFill>
                    <a:schemeClr val="tx1"/>
                  </a:solidFill>
                </a:endParaRPr>
              </a:p>
              <a:p>
                <a:pPr marL="0" indent="0">
                  <a:buNone/>
                </a:pPr>
                <a:r>
                  <a:rPr lang="pt-PT" sz="2000" dirty="0">
                    <a:solidFill>
                      <a:schemeClr val="tx1"/>
                    </a:solidFill>
                  </a:rPr>
                  <a:t>Onde o campo de </a:t>
                </a:r>
                <a:r>
                  <a:rPr lang="pt-PT" sz="2000" dirty="0" err="1">
                    <a:solidFill>
                      <a:schemeClr val="tx1"/>
                    </a:solidFill>
                  </a:rPr>
                  <a:t>Higgs</a:t>
                </a:r>
                <a:r>
                  <a:rPr lang="pt-PT" sz="2000" dirty="0">
                    <a:solidFill>
                      <a:schemeClr val="tx1"/>
                    </a:solidFill>
                  </a:rPr>
                  <a:t>, </a:t>
                </a:r>
                <a14:m>
                  <m:oMath xmlns:m="http://schemas.openxmlformats.org/officeDocument/2006/math">
                    <m:r>
                      <m:rPr>
                        <m:sty m:val="p"/>
                      </m:rPr>
                      <a:rPr lang="pt-PT" sz="2000">
                        <a:solidFill>
                          <a:schemeClr val="tx1"/>
                        </a:solidFill>
                        <a:latin typeface="Cambria Math" panose="02040503050406030204" pitchFamily="18" charset="0"/>
                      </a:rPr>
                      <m:t>H</m:t>
                    </m:r>
                    <m:r>
                      <a:rPr lang="pt-PT" sz="2000" b="0" i="0" smtClean="0">
                        <a:solidFill>
                          <a:schemeClr val="tx1"/>
                        </a:solidFill>
                        <a:latin typeface="Cambria Math" panose="02040503050406030204" pitchFamily="18" charset="0"/>
                      </a:rPr>
                      <m:t>, </m:t>
                    </m:r>
                  </m:oMath>
                </a14:m>
                <a:r>
                  <a:rPr lang="pt-PT" sz="2000" dirty="0">
                    <a:solidFill>
                      <a:schemeClr val="tx1"/>
                    </a:solidFill>
                  </a:rPr>
                  <a:t>toma um VEV com a forma,</a:t>
                </a:r>
              </a:p>
              <a:p>
                <a:pPr marL="0" indent="0" algn="ctr">
                  <a:buNone/>
                </a:pPr>
                <a14:m>
                  <m:oMath xmlns:m="http://schemas.openxmlformats.org/officeDocument/2006/math">
                    <m:r>
                      <a:rPr lang="pt-PT" sz="2000" i="1">
                        <a:solidFill>
                          <a:schemeClr val="tx1"/>
                        </a:solidFill>
                        <a:latin typeface="Cambria Math" panose="02040503050406030204" pitchFamily="18" charset="0"/>
                      </a:rPr>
                      <m:t>𝐻</m:t>
                    </m:r>
                    <m:r>
                      <a:rPr lang="pt-PT" sz="2000">
                        <a:solidFill>
                          <a:schemeClr val="tx1"/>
                        </a:solidFill>
                        <a:latin typeface="Cambria Math" panose="02040503050406030204" pitchFamily="18" charset="0"/>
                      </a:rPr>
                      <m:t> </m:t>
                    </m:r>
                    <m:d>
                      <m:dPr>
                        <m:ctrlPr>
                          <a:rPr lang="pt-PT" sz="2000" i="1">
                            <a:solidFill>
                              <a:schemeClr val="tx1"/>
                            </a:solidFill>
                            <a:latin typeface="Cambria Math" panose="02040503050406030204" pitchFamily="18" charset="0"/>
                          </a:rPr>
                        </m:ctrlPr>
                      </m:dPr>
                      <m:e>
                        <m:r>
                          <a:rPr lang="pt-PT" sz="2000" i="1">
                            <a:solidFill>
                              <a:schemeClr val="tx1"/>
                            </a:solidFill>
                            <a:latin typeface="Cambria Math" panose="02040503050406030204" pitchFamily="18" charset="0"/>
                          </a:rPr>
                          <m:t>𝑥</m:t>
                        </m:r>
                      </m:e>
                    </m:d>
                    <m:r>
                      <a:rPr lang="pt-PT" sz="2000" i="1">
                        <a:solidFill>
                          <a:schemeClr val="tx1"/>
                        </a:solidFill>
                        <a:latin typeface="Cambria Math" panose="02040503050406030204" pitchFamily="18" charset="0"/>
                      </a:rPr>
                      <m:t>=</m:t>
                    </m:r>
                    <m:d>
                      <m:dPr>
                        <m:ctrlPr>
                          <a:rPr lang="pt-PT" sz="2000" i="1">
                            <a:solidFill>
                              <a:schemeClr val="tx1"/>
                            </a:solidFill>
                            <a:latin typeface="Cambria Math" panose="02040503050406030204" pitchFamily="18" charset="0"/>
                          </a:rPr>
                        </m:ctrlPr>
                      </m:dPr>
                      <m:e>
                        <m:m>
                          <m:mPr>
                            <m:mcs>
                              <m:mc>
                                <m:mcPr>
                                  <m:count m:val="1"/>
                                  <m:mcJc m:val="center"/>
                                </m:mcPr>
                              </m:mc>
                            </m:mcs>
                            <m:ctrlPr>
                              <a:rPr lang="pt-PT" sz="2000" i="1">
                                <a:solidFill>
                                  <a:schemeClr val="tx1"/>
                                </a:solidFill>
                                <a:latin typeface="Cambria Math" panose="02040503050406030204" pitchFamily="18" charset="0"/>
                              </a:rPr>
                            </m:ctrlPr>
                          </m:mPr>
                          <m:mr>
                            <m:e>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𝜙</m:t>
                                  </m:r>
                                </m:e>
                                <m:sub>
                                  <m:r>
                                    <a:rPr lang="pt-PT" sz="2000">
                                      <a:solidFill>
                                        <a:schemeClr val="tx1"/>
                                      </a:solidFill>
                                      <a:latin typeface="Cambria Math" panose="02040503050406030204" pitchFamily="18" charset="0"/>
                                    </a:rPr>
                                    <m:t>1</m:t>
                                  </m:r>
                                </m:sub>
                              </m:sSub>
                              <m:r>
                                <a:rPr lang="pt-PT" sz="2000">
                                  <a:solidFill>
                                    <a:schemeClr val="tx1"/>
                                  </a:solidFill>
                                  <a:latin typeface="Cambria Math" panose="02040503050406030204" pitchFamily="18" charset="0"/>
                                </a:rPr>
                                <m:t>+</m:t>
                              </m:r>
                              <m:r>
                                <a:rPr lang="pt-PT" sz="2000" i="1">
                                  <a:solidFill>
                                    <a:schemeClr val="tx1"/>
                                  </a:solidFill>
                                  <a:latin typeface="Cambria Math" panose="02040503050406030204" pitchFamily="18" charset="0"/>
                                </a:rPr>
                                <m:t>𝑖</m:t>
                              </m:r>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𝜙</m:t>
                                  </m:r>
                                </m:e>
                                <m:sub>
                                  <m:r>
                                    <a:rPr lang="pt-PT" sz="2000">
                                      <a:solidFill>
                                        <a:schemeClr val="tx1"/>
                                      </a:solidFill>
                                      <a:latin typeface="Cambria Math" panose="02040503050406030204" pitchFamily="18" charset="0"/>
                                    </a:rPr>
                                    <m:t>2</m:t>
                                  </m:r>
                                </m:sub>
                              </m:sSub>
                            </m:e>
                          </m:mr>
                          <m:mr>
                            <m:e>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𝜙</m:t>
                                  </m:r>
                                </m:e>
                                <m:sub>
                                  <m:r>
                                    <a:rPr lang="pt-PT" sz="2000">
                                      <a:solidFill>
                                        <a:schemeClr val="tx1"/>
                                      </a:solidFill>
                                      <a:latin typeface="Cambria Math" panose="02040503050406030204" pitchFamily="18" charset="0"/>
                                    </a:rPr>
                                    <m:t>3</m:t>
                                  </m:r>
                                </m:sub>
                              </m:sSub>
                              <m:r>
                                <a:rPr lang="pt-PT" sz="2000">
                                  <a:solidFill>
                                    <a:schemeClr val="tx1"/>
                                  </a:solidFill>
                                  <a:latin typeface="Cambria Math" panose="02040503050406030204" pitchFamily="18" charset="0"/>
                                </a:rPr>
                                <m:t>+</m:t>
                              </m:r>
                              <m:r>
                                <a:rPr lang="pt-PT" sz="2000" i="1">
                                  <a:solidFill>
                                    <a:schemeClr val="tx1"/>
                                  </a:solidFill>
                                  <a:latin typeface="Cambria Math" panose="02040503050406030204" pitchFamily="18" charset="0"/>
                                </a:rPr>
                                <m:t>𝑖</m:t>
                              </m:r>
                              <m:sSub>
                                <m:sSubPr>
                                  <m:ctrlPr>
                                    <a:rPr lang="pt-PT" sz="2000" i="1">
                                      <a:solidFill>
                                        <a:schemeClr val="tx1"/>
                                      </a:solidFill>
                                      <a:latin typeface="Cambria Math" panose="02040503050406030204" pitchFamily="18" charset="0"/>
                                    </a:rPr>
                                  </m:ctrlPr>
                                </m:sSubPr>
                                <m:e>
                                  <m:r>
                                    <a:rPr lang="pt-PT" sz="2000" i="1">
                                      <a:solidFill>
                                        <a:schemeClr val="tx1"/>
                                      </a:solidFill>
                                      <a:latin typeface="Cambria Math" panose="02040503050406030204" pitchFamily="18" charset="0"/>
                                    </a:rPr>
                                    <m:t>𝜙</m:t>
                                  </m:r>
                                </m:e>
                                <m:sub>
                                  <m:r>
                                    <a:rPr lang="pt-PT" sz="2000">
                                      <a:solidFill>
                                        <a:schemeClr val="tx1"/>
                                      </a:solidFill>
                                      <a:latin typeface="Cambria Math" panose="02040503050406030204" pitchFamily="18" charset="0"/>
                                    </a:rPr>
                                    <m:t>4</m:t>
                                  </m:r>
                                </m:sub>
                              </m:sSub>
                            </m:e>
                          </m:mr>
                        </m:m>
                      </m:e>
                    </m:d>
                    <m:r>
                      <a:rPr lang="pt-PT" sz="2000">
                        <a:solidFill>
                          <a:schemeClr val="tx1"/>
                        </a:solidFill>
                        <a:latin typeface="Cambria Math" panose="02040503050406030204" pitchFamily="18" charset="0"/>
                      </a:rPr>
                      <m:t>⇒</m:t>
                    </m:r>
                    <m:d>
                      <m:dPr>
                        <m:ctrlPr>
                          <a:rPr lang="pt-PT" sz="2000" i="1">
                            <a:solidFill>
                              <a:schemeClr val="tx1"/>
                            </a:solidFill>
                            <a:latin typeface="Cambria Math" panose="02040503050406030204" pitchFamily="18" charset="0"/>
                          </a:rPr>
                        </m:ctrlPr>
                      </m:dPr>
                      <m:e>
                        <m:m>
                          <m:mPr>
                            <m:mcs>
                              <m:mc>
                                <m:mcPr>
                                  <m:count m:val="1"/>
                                  <m:mcJc m:val="center"/>
                                </m:mcPr>
                              </m:mc>
                            </m:mcs>
                            <m:ctrlPr>
                              <a:rPr lang="pt-PT" sz="2000" i="1">
                                <a:solidFill>
                                  <a:schemeClr val="tx1"/>
                                </a:solidFill>
                                <a:latin typeface="Cambria Math" panose="02040503050406030204" pitchFamily="18" charset="0"/>
                              </a:rPr>
                            </m:ctrlPr>
                          </m:mPr>
                          <m:mr>
                            <m:e>
                              <m:r>
                                <m:rPr>
                                  <m:brk m:alnAt="7"/>
                                </m:rPr>
                                <a:rPr lang="pt-PT" sz="2000" i="1">
                                  <a:solidFill>
                                    <a:schemeClr val="tx1"/>
                                  </a:solidFill>
                                  <a:latin typeface="Cambria Math" panose="02040503050406030204" pitchFamily="18" charset="0"/>
                                </a:rPr>
                                <m:t>0</m:t>
                              </m:r>
                            </m:e>
                          </m:mr>
                          <m:mr>
                            <m:e>
                              <m:r>
                                <a:rPr lang="pt-PT" sz="2000" i="1">
                                  <a:solidFill>
                                    <a:schemeClr val="tx1"/>
                                  </a:solidFill>
                                  <a:latin typeface="Cambria Math" panose="02040503050406030204" pitchFamily="18" charset="0"/>
                                </a:rPr>
                                <m:t>𝑣</m:t>
                              </m:r>
                              <m:r>
                                <a:rPr lang="pt-PT" sz="2000">
                                  <a:solidFill>
                                    <a:schemeClr val="tx1"/>
                                  </a:solidFill>
                                  <a:latin typeface="Cambria Math" panose="02040503050406030204" pitchFamily="18" charset="0"/>
                                </a:rPr>
                                <m:t>+</m:t>
                              </m:r>
                              <m:r>
                                <a:rPr lang="pt-PT" sz="2000" i="1">
                                  <a:solidFill>
                                    <a:schemeClr val="tx1"/>
                                  </a:solidFill>
                                  <a:latin typeface="Cambria Math" panose="02040503050406030204" pitchFamily="18" charset="0"/>
                                </a:rPr>
                                <m:t>h</m:t>
                              </m:r>
                            </m:e>
                          </m:mr>
                        </m:m>
                      </m:e>
                    </m:d>
                  </m:oMath>
                </a14:m>
                <a:r>
                  <a:rPr lang="pt-PT" sz="2000" dirty="0">
                    <a:solidFill>
                      <a:schemeClr val="tx1"/>
                    </a:solidFill>
                  </a:rPr>
                  <a:t> , </a:t>
                </a:r>
              </a:p>
            </p:txBody>
          </p:sp>
        </mc:Choice>
        <mc:Fallback xmlns="">
          <p:sp>
            <p:nvSpPr>
              <p:cNvPr id="14" name="Marcador de Posição de Conteúdo 2">
                <a:extLst>
                  <a:ext uri="{FF2B5EF4-FFF2-40B4-BE49-F238E27FC236}">
                    <a16:creationId xmlns:a16="http://schemas.microsoft.com/office/drawing/2014/main" id="{AC0C7C03-694D-4C6B-BCF6-3CCBBA46971F}"/>
                  </a:ext>
                </a:extLst>
              </p:cNvPr>
              <p:cNvSpPr>
                <a:spLocks noGrp="1" noRot="1" noChangeAspect="1" noMove="1" noResize="1" noEditPoints="1" noAdjustHandles="1" noChangeArrowheads="1" noChangeShapeType="1" noTextEdit="1"/>
              </p:cNvSpPr>
              <p:nvPr>
                <p:ph idx="1"/>
              </p:nvPr>
            </p:nvSpPr>
            <p:spPr>
              <a:blipFill>
                <a:blip r:embed="rId2"/>
                <a:stretch>
                  <a:fillRect l="-1694" t="-1206"/>
                </a:stretch>
              </a:blipFill>
            </p:spPr>
            <p:txBody>
              <a:bodyPr/>
              <a:lstStyle/>
              <a:p>
                <a:r>
                  <a:rPr lang="pt-PT">
                    <a:noFill/>
                  </a:rPr>
                  <a:t> </a:t>
                </a:r>
              </a:p>
            </p:txBody>
          </p:sp>
        </mc:Fallback>
      </mc:AlternateContent>
    </p:spTree>
    <p:extLst>
      <p:ext uri="{BB962C8B-B14F-4D97-AF65-F5344CB8AC3E}">
        <p14:creationId xmlns:p14="http://schemas.microsoft.com/office/powerpoint/2010/main" val="1007980945"/>
      </p:ext>
    </p:extLst>
  </p:cSld>
  <p:clrMapOvr>
    <a:masterClrMapping/>
  </p:clrMapOvr>
</p:sld>
</file>

<file path=ppt/theme/theme1.xml><?xml version="1.0" encoding="utf-8"?>
<a:theme xmlns:a="http://schemas.openxmlformats.org/drawingml/2006/main" name="Retrospetiva">
  <a:themeElements>
    <a:clrScheme name="Retrospe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Retrospetiva</Template>
  <TotalTime>418</TotalTime>
  <Words>1780</Words>
  <Application>Microsoft Office PowerPoint</Application>
  <PresentationFormat>Apresentação no Ecrã (4:3)</PresentationFormat>
  <Paragraphs>194</Paragraphs>
  <Slides>29</Slides>
  <Notes>0</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29</vt:i4>
      </vt:variant>
    </vt:vector>
  </HeadingPairs>
  <TitlesOfParts>
    <vt:vector size="35" baseType="lpstr">
      <vt:lpstr>Arial</vt:lpstr>
      <vt:lpstr>Calibri</vt:lpstr>
      <vt:lpstr>Calibri Light</vt:lpstr>
      <vt:lpstr>Cambria Math</vt:lpstr>
      <vt:lpstr>Wingdings</vt:lpstr>
      <vt:lpstr>Retrospetiva</vt:lpstr>
      <vt:lpstr>Phenomenology of the minimal  B - L extension of the Standard Model</vt:lpstr>
      <vt:lpstr>Conteúdo </vt:lpstr>
      <vt:lpstr>1 - Motivação</vt:lpstr>
      <vt:lpstr>2.1 - Formalismo</vt:lpstr>
      <vt:lpstr>2.2 - Simetria e o Teorema de Noether </vt:lpstr>
      <vt:lpstr>2.3 - Quebra espontânea de uma simetria </vt:lpstr>
      <vt:lpstr>2.3 - Quebra espontânea de uma simetria </vt:lpstr>
      <vt:lpstr>2.3 - Quebra espontânea de uma simetria </vt:lpstr>
      <vt:lpstr>3.1 - Geração de massa para bosões no modelo padrão</vt:lpstr>
      <vt:lpstr>3.1 - Geração de massa para bosões no modelo padrão</vt:lpstr>
      <vt:lpstr>3.1 - Geração de massa para bosões no modelo padrão</vt:lpstr>
      <vt:lpstr>3.2 - Geração de massa dos fermiões no modelo padrão</vt:lpstr>
      <vt:lpstr>3.2 - Geração de massa dos fermiões no modelo padrão</vt:lpstr>
      <vt:lpstr>4.1 - O modelo B-L-SM, sector escalar. </vt:lpstr>
      <vt:lpstr>4.1 - O modelo B-L-SM, sector escalar. </vt:lpstr>
      <vt:lpstr>4.2 - O sector de Gauge do modelo B-L-SM </vt:lpstr>
      <vt:lpstr>4.2 - O sector de Gauge do modelo B-L-SM </vt:lpstr>
      <vt:lpstr>4.2 - O sector de Gauge do modelo B-L-SM </vt:lpstr>
      <vt:lpstr>4.3 - Neutrinos direitos no modelo B-L-SM </vt:lpstr>
      <vt:lpstr>4.3 - Neutrinos direitos no modelo B-L-SM </vt:lpstr>
      <vt:lpstr>5.1 - Parametrização teórica</vt:lpstr>
      <vt:lpstr>5.2 - Scan segundo uma parametrização </vt:lpstr>
      <vt:lpstr>5.3 - Uma primeira seleção de pontos  </vt:lpstr>
      <vt:lpstr>5.4 - Scans aleatórios com  correções quânticas a dois loops </vt:lpstr>
      <vt:lpstr>5.5 - Limites de exclusão</vt:lpstr>
      <vt:lpstr>5.6 - Compatibilidade do sector de Higgs</vt:lpstr>
      <vt:lpstr>5.7 - Bissecções do gráfico de probabilidade  </vt:lpstr>
      <vt:lpstr>Apresentação do PowerPoint</vt:lpstr>
      <vt:lpstr>6 - Conclusões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Fenomenologia da extensão minimal B-L do modelo padrão</dc:title>
  <dc:creator>João Rodrigues</dc:creator>
  <cp:lastModifiedBy>João Rodrigues</cp:lastModifiedBy>
  <cp:revision>38</cp:revision>
  <dcterms:created xsi:type="dcterms:W3CDTF">2018-07-23T12:18:01Z</dcterms:created>
  <dcterms:modified xsi:type="dcterms:W3CDTF">2018-07-23T19:28:29Z</dcterms:modified>
</cp:coreProperties>
</file>